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19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4EF66CD-0291-490E-BFC3-AE24C92C46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F60AEFCC-7646-4B0B-9ED0-5D33FB191D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EE9A3DCA-3B0E-4231-8AFE-880489D85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BD11-17D8-403D-BEA3-D7D2BCC4D366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297A7634-7C65-4F8C-BCF6-B707E662E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0606DB57-53BF-418D-9844-6D057A9A6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1BC46-43C9-4E00-8865-FE71131352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439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BE61D5E-A734-48CC-BA76-E2D15A0FE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BFFCD34F-CCC0-4BDA-94C0-9A4EB43C2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6ABD0069-32DF-4991-A033-41B18880C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BD11-17D8-403D-BEA3-D7D2BCC4D366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BF5959F-B1D2-4FFA-A018-3C1F56DF7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9433E35-AB21-4A92-81D2-C890AA355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1BC46-43C9-4E00-8865-FE71131352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0507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364DFB31-2D28-48BA-82F9-118ACD18E0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AB4B199E-4CAD-4462-96BE-7A87921C40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94CFE888-6DDD-47F2-9961-FE8058D79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BD11-17D8-403D-BEA3-D7D2BCC4D366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633A6F06-CFC3-4F21-9F03-0C913B82C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E29ED7B-40D6-45F7-9D12-97480A701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1BC46-43C9-4E00-8865-FE71131352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375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1E6E946-812E-4AEE-89A3-7051220E8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89A872A-0315-4AB8-B568-D34F5212E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B92F34E1-25E3-425C-BEB2-CEFDEB16F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BD11-17D8-403D-BEA3-D7D2BCC4D366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0E2A96F-F26F-42D4-9968-5D330E183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6E89FB90-C0E1-4E99-A354-30EA6F611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1BC46-43C9-4E00-8865-FE71131352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2509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0B1DA93-82DB-42AB-BE70-D33FC311E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3B0E43F1-21EF-4B81-8B94-331ABBFB7B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C80A6E17-2AE3-475F-B2BA-98DC32B74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BD11-17D8-403D-BEA3-D7D2BCC4D366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D6F5A2C8-D4F0-442C-83CD-CA7066731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8A950CE7-87CD-4107-BFF0-B30AA2409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1BC46-43C9-4E00-8865-FE71131352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280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D1DE0EF-534B-4BAE-B157-C39A7DD1B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9973D89C-D2FB-43AC-8C3C-C34F3B277E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7112DB34-C962-499B-82DF-DDB45C43A0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6BBF5FD7-217F-44FA-BF7F-509562621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BD11-17D8-403D-BEA3-D7D2BCC4D366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7F135F43-38D0-4959-BF0D-A33D2BB7A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DCC70EEB-C8C3-4ACE-963D-76DF7B3D4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1BC46-43C9-4E00-8865-FE71131352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8845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C30FC47-04E4-421C-AC80-0C0457179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D7B93276-F840-4620-93E6-8AEACED387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96AEC4C3-151A-4D53-9CA9-D700D12011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09DBE407-45F2-4974-9D37-1EA06EF330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E5E71D54-5F46-42C6-AEB9-DD3089603E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669057C3-19B8-4EBE-AA30-C8C2C7838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BD11-17D8-403D-BEA3-D7D2BCC4D366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111E027A-030B-47DE-A3B0-3908CBB14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B7EF4AB3-2BF1-4DDA-9429-537E09AAB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1BC46-43C9-4E00-8865-FE71131352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078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F587147-15F0-464C-8B82-9FFE20FB1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23350C76-2FFC-4395-9A85-5C23353CA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BD11-17D8-403D-BEA3-D7D2BCC4D366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3919B114-4EA8-4E78-BDF1-8EF73B3D3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5F3F97A5-CCC8-4EED-A0D6-CC5086106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1BC46-43C9-4E00-8865-FE71131352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99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3FA402A3-BAD1-4BA1-8004-696A2A11E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BD11-17D8-403D-BEA3-D7D2BCC4D366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1BAFFD50-B08E-458F-9C24-79944B836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A704F001-5531-4C0A-90AE-E52E5ED44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1BC46-43C9-4E00-8865-FE71131352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509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12F704B-293B-489F-B2B9-5CA939197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84C63524-8342-4B14-8097-D63844E3C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D834BE2E-567F-4C43-B32E-6985F8E7C9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EA9922E8-31EE-4292-B1FE-290028552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BD11-17D8-403D-BEA3-D7D2BCC4D366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3B7E118C-D0EC-422B-AE43-B0D64D9C5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225DE6F4-5F38-428E-9E9C-2D702610D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1BC46-43C9-4E00-8865-FE71131352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1538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DF9F513-7CC5-4EB7-9A12-103DBECE4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B965BDA6-8208-433A-A641-6266D343FD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74B540F7-98B0-446D-A09B-BBA3A9F817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DF9952F8-F1F3-4214-BD04-F7576A875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BD11-17D8-403D-BEA3-D7D2BCC4D366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85E3F5C6-E425-4CA0-B17E-2F91DF6D3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8753CB91-E380-44F7-97EE-7932D5EFD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1BC46-43C9-4E00-8865-FE71131352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4948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E4B06CC5-F2BD-410B-A716-2F79A660D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ABE17CCD-9CF7-4DA6-88D3-293EA33F9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645734F-093A-4F78-A75A-226F8FEB79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2BD11-17D8-403D-BEA3-D7D2BCC4D366}" type="datetimeFigureOut">
              <a:rPr lang="fr-FR" smtClean="0"/>
              <a:t>24/11/2021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74C72E8-9505-48FB-B674-DAE4DD6C6A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AE0D0A7-79A2-421A-B606-E9333C71F0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1BC46-43C9-4E00-8865-FE71131352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158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610B0C5-3243-43F6-B42A-D922DCF252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157560"/>
          </a:xfrm>
        </p:spPr>
        <p:txBody>
          <a:bodyPr>
            <a:normAutofit/>
          </a:bodyPr>
          <a:lstStyle/>
          <a:p>
            <a:r>
              <a:rPr lang="fr-FR" sz="8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EQUILIBRES DE COMPLEXATION</a:t>
            </a:r>
          </a:p>
        </p:txBody>
      </p:sp>
    </p:spTree>
    <p:extLst>
      <p:ext uri="{BB962C8B-B14F-4D97-AF65-F5344CB8AC3E}">
        <p14:creationId xmlns:p14="http://schemas.microsoft.com/office/powerpoint/2010/main" val="2166813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6245624C-68B1-411E-B3F6-E2EEC93CD05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516194"/>
                <a:ext cx="10827774" cy="5660769"/>
              </a:xfrm>
            </p:spPr>
            <p:txBody>
              <a:bodyPr>
                <a:normAutofit/>
              </a:bodyPr>
              <a:lstStyle/>
              <a:p>
                <a:pPr marL="457200" lvl="1" indent="0">
                  <a:buNone/>
                </a:pPr>
                <a:r>
                  <a:rPr lang="fr-FR" sz="4000" b="1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2.2 Domaines de prédominance</a:t>
                </a:r>
                <a:endParaRPr lang="fr-FR" sz="3200" dirty="0">
                  <a:solidFill>
                    <a:srgbClr val="0070C0"/>
                  </a:solidFill>
                  <a:latin typeface="Comic Sans MS" panose="030F0702030302020204" pitchFamily="66" charset="0"/>
                </a:endParaRPr>
              </a:p>
              <a:p>
                <a:r>
                  <a:rPr lang="fr-FR" dirty="0">
                    <a:latin typeface="Comic Sans MS" panose="030F0702030302020204" pitchFamily="66" charset="0"/>
                  </a:rPr>
                  <a:t>Comme pour les couples acides bases il est possible de tracer un diagramme de prédominance pour les couples donneur de ligands-accepteur de ligands en fonction de </a:t>
                </a:r>
                <a:r>
                  <a:rPr lang="fr-FR" dirty="0" err="1">
                    <a:latin typeface="Comic Sans MS" panose="030F0702030302020204" pitchFamily="66" charset="0"/>
                  </a:rPr>
                  <a:t>pL</a:t>
                </a:r>
                <a:r>
                  <a:rPr lang="fr-FR" dirty="0">
                    <a:latin typeface="Comic Sans MS" panose="030F0702030302020204" pitchFamily="66" charset="0"/>
                  </a:rPr>
                  <a:t>=-log[L].</a:t>
                </a:r>
                <a:endParaRPr lang="fr-FR" sz="2400" dirty="0">
                  <a:latin typeface="Comic Sans MS" panose="030F0702030302020204" pitchFamily="66" charset="0"/>
                </a:endParaRPr>
              </a:p>
              <a:p>
                <a:r>
                  <a:rPr lang="fr-FR" dirty="0">
                    <a:latin typeface="Comic Sans MS" panose="030F0702030302020204" pitchFamily="66" charset="0"/>
                  </a:rPr>
                  <a:t>Considérons la réaction de formation du complexe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𝑀𝐿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fr-FR" dirty="0">
                    <a:latin typeface="Comic Sans MS" panose="030F0702030302020204" pitchFamily="66" charset="0"/>
                  </a:rPr>
                  <a:t> selon l’équation :</a:t>
                </a:r>
                <a:endParaRPr lang="fr-FR" sz="2400" dirty="0">
                  <a:latin typeface="Comic Sans MS" panose="030F0702030302020204" pitchFamily="66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𝑀𝐿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𝐿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⇄</m:t>
                    </m:r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𝑀𝐿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fr-FR" sz="24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𝑓𝑖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fr-F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𝑀𝐿</m:t>
                            </m:r>
                          </m:e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fr-FR" i="1">
                            <a:latin typeface="Cambria Math" panose="02040503050406030204" pitchFamily="18" charset="0"/>
                          </a:rPr>
                          <m:t>]</m:t>
                        </m:r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fr-FR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fr-FR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𝑀𝐿</m:t>
                                </m:r>
                              </m:e>
                              <m:sub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</m:e>
                        </m:d>
                        <m:r>
                          <a:rPr lang="fr-FR" i="1">
                            <a:latin typeface="Cambria Math" panose="02040503050406030204" pitchFamily="18" charset="0"/>
                          </a:rPr>
                          <m:t>∗[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]</m:t>
                        </m:r>
                      </m:den>
                    </m:f>
                    <m:r>
                      <a:rPr lang="fr-FR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𝑠𝑜𝑖𝑡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𝑙𝑜𝑔</m:t>
                    </m:r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𝑓𝑖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</a:rPr>
                      <m:t>=−</m:t>
                    </m:r>
                    <m:func>
                      <m:funcPr>
                        <m:ctrlPr>
                          <a:rPr lang="fr-FR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fr-FR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</m:d>
                      </m:e>
                    </m:func>
                    <m:r>
                      <a:rPr lang="fr-FR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𝑙𝑜𝑔</m:t>
                    </m:r>
                    <m:f>
                      <m:fPr>
                        <m:ctrlPr>
                          <a:rPr lang="fr-FR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fr-F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𝑀𝐿</m:t>
                            </m:r>
                          </m:e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fr-FR" i="1">
                            <a:latin typeface="Cambria Math" panose="02040503050406030204" pitchFamily="18" charset="0"/>
                          </a:rPr>
                          <m:t>]</m:t>
                        </m:r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fr-FR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fr-FR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𝑀𝐿</m:t>
                                </m:r>
                              </m:e>
                              <m:sub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r>
                  <a:rPr lang="fr-FR" dirty="0"/>
                  <a:t> qui peut s’écrire : </a:t>
                </a:r>
                <a:endParaRPr lang="fr-FR" sz="2400" dirty="0"/>
              </a:p>
              <a:p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</a:rPr>
                      <m:t>𝑝𝐿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𝑙𝑜𝑔</m:t>
                    </m:r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𝑓𝑖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𝑙𝑜𝑔</m:t>
                    </m:r>
                    <m:f>
                      <m:fPr>
                        <m:ctrlPr>
                          <a:rPr lang="fr-FR" i="1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begChr m:val="["/>
                            <m:endChr m:val="]"/>
                            <m:ctrlPr>
                              <a:rPr lang="fr-FR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fr-FR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𝑀𝐿</m:t>
                                </m:r>
                              </m:e>
                              <m:sub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fr-F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𝑀𝐿</m:t>
                            </m:r>
                          </m:e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fr-FR" i="1">
                            <a:latin typeface="Cambria Math" panose="02040503050406030204" pitchFamily="18" charset="0"/>
                          </a:rPr>
                          <m:t>]</m:t>
                        </m:r>
                      </m:den>
                    </m:f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6245624C-68B1-411E-B3F6-E2EEC93CD05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16194"/>
                <a:ext cx="10827774" cy="5660769"/>
              </a:xfrm>
              <a:blipFill>
                <a:blip r:embed="rId2"/>
                <a:stretch>
                  <a:fillRect l="-1014" t="-3017" r="-6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7312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4F0DC832-67D6-4B53-A600-46944757D37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530942"/>
                <a:ext cx="10515600" cy="5646021"/>
              </a:xfrm>
            </p:spPr>
            <p:txBody>
              <a:bodyPr/>
              <a:lstStyle/>
              <a:p>
                <a:pPr lvl="0">
                  <a:lnSpc>
                    <a:spcPct val="150000"/>
                  </a:lnSpc>
                </a:pPr>
                <a:r>
                  <a:rPr lang="fr-FR" dirty="0"/>
                  <a:t>Si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</a:rPr>
                      <m:t>𝑝𝐿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&gt;</m:t>
                    </m:r>
                    <m:r>
                      <m:rPr>
                        <m:sty m:val="p"/>
                      </m:rPr>
                      <a:rPr lang="fr-FR" i="0">
                        <a:latin typeface="Cambria Math" panose="02040503050406030204" pitchFamily="18" charset="0"/>
                        <a:hlinkClick r:id="" action="ppaction://noaction"/>
                      </a:rPr>
                      <m:t>log</m:t>
                    </m:r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𝑓𝑖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𝑎𝑙𝑜𝑟𝑠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fr-FR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𝑀𝐿</m:t>
                            </m:r>
                          </m:e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e>
                    </m:d>
                    <m:r>
                      <a:rPr lang="fr-FR" i="1">
                        <a:latin typeface="Cambria Math" panose="02040503050406030204" pitchFamily="18" charset="0"/>
                      </a:rPr>
                      <m:t>&gt;[</m:t>
                    </m:r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𝑀𝐿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fr-FR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𝑀𝐿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𝑝𝑟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é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𝑑𝑜𝑚𝑖𝑛𝑒</m:t>
                    </m:r>
                  </m:oMath>
                </a14:m>
                <a:r>
                  <a:rPr lang="fr-FR" dirty="0"/>
                  <a:t> .</a:t>
                </a:r>
              </a:p>
              <a:p>
                <a:pPr>
                  <a:lnSpc>
                    <a:spcPct val="150000"/>
                  </a:lnSpc>
                </a:pPr>
                <a:r>
                  <a:rPr lang="fr-FR" dirty="0"/>
                  <a:t>Si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</a:rPr>
                      <m:t>𝑝𝐿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𝑙𝑜𝑔</m:t>
                    </m:r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𝑓𝑖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𝑎𝑙𝑜𝑟𝑠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fr-FR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𝑀𝐿</m:t>
                            </m:r>
                          </m:e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e>
                    </m:d>
                    <m:r>
                      <a:rPr lang="fr-FR" i="1">
                        <a:latin typeface="Cambria Math" panose="02040503050406030204" pitchFamily="18" charset="0"/>
                      </a:rPr>
                      <m:t>&lt;[</m:t>
                    </m:r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𝑀𝐿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fr-FR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𝑀𝐿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𝑝𝑟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é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𝑑𝑜𝑚𝑖𝑛𝑒</m:t>
                    </m:r>
                    <m:r>
                      <a:rPr lang="fr-FR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fr-FR" dirty="0" smtClean="0"/>
              </a:p>
              <a:p>
                <a:pPr>
                  <a:lnSpc>
                    <a:spcPct val="150000"/>
                  </a:lnSpc>
                </a:pPr>
                <a:r>
                  <a:rPr lang="fr-FR" dirty="0" smtClean="0"/>
                  <a:t>Le plus complexé se retrouve à droite et le moins </a:t>
                </a:r>
                <a:r>
                  <a:rPr lang="fr-FR" smtClean="0"/>
                  <a:t>à gauche.</a:t>
                </a:r>
                <a:endParaRPr lang="fr-FR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4F0DC832-67D6-4B53-A600-46944757D37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30942"/>
                <a:ext cx="10515600" cy="5646021"/>
              </a:xfrm>
              <a:blipFill rotWithShape="1"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e 3">
            <a:extLst>
              <a:ext uri="{FF2B5EF4-FFF2-40B4-BE49-F238E27FC236}">
                <a16:creationId xmlns:a16="http://schemas.microsoft.com/office/drawing/2014/main" xmlns="" id="{4F40CF10-8AF2-44DC-A593-9D93129EF7EE}"/>
              </a:ext>
            </a:extLst>
          </p:cNvPr>
          <p:cNvGrpSpPr>
            <a:grpSpLocks/>
          </p:cNvGrpSpPr>
          <p:nvPr/>
        </p:nvGrpSpPr>
        <p:grpSpPr bwMode="auto">
          <a:xfrm>
            <a:off x="1017639" y="2840621"/>
            <a:ext cx="9984657" cy="2026347"/>
            <a:chOff x="1278" y="1853"/>
            <a:chExt cx="9979" cy="1467"/>
          </a:xfrm>
        </p:grpSpPr>
        <p:cxnSp>
          <p:nvCxnSpPr>
            <p:cNvPr id="5" name="AutoShape 17">
              <a:extLst>
                <a:ext uri="{FF2B5EF4-FFF2-40B4-BE49-F238E27FC236}">
                  <a16:creationId xmlns:a16="http://schemas.microsoft.com/office/drawing/2014/main" xmlns="" id="{9A6C8454-964B-415A-A259-36CA35E672D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440" y="2567"/>
              <a:ext cx="8803" cy="0"/>
            </a:xfrm>
            <a:prstGeom prst="straightConnector1">
              <a:avLst/>
            </a:prstGeom>
            <a:noFill/>
            <a:ln w="38100" cmpd="sng">
              <a:solidFill>
                <a:srgbClr val="00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 Box 18">
                  <a:extLst>
                    <a:ext uri="{FF2B5EF4-FFF2-40B4-BE49-F238E27FC236}">
                      <a16:creationId xmlns:a16="http://schemas.microsoft.com/office/drawing/2014/main" xmlns="" id="{B94FE5CF-1134-4999-A0B9-71A6E984CD4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309" y="1953"/>
                  <a:ext cx="1014" cy="489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sz="1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𝑙𝑜𝑔</m:t>
                        </m:r>
                        <m:sSub>
                          <m:sSubPr>
                            <m:ctrlPr>
                              <a:rPr lang="fr-FR" sz="12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sz="1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fr-FR" sz="1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𝑓𝑖</m:t>
                            </m:r>
                          </m:sub>
                        </m:sSub>
                      </m:oMath>
                    </m:oMathPara>
                  </a14:m>
                  <a:endParaRPr lang="fr-F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" name="Text Box 18">
                  <a:extLst>
                    <a:ext uri="{FF2B5EF4-FFF2-40B4-BE49-F238E27FC236}">
                      <a16:creationId xmlns:a16="http://schemas.microsoft.com/office/drawing/2014/main" id="{B94FE5CF-1134-4999-A0B9-71A6E984CD4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309" y="1953"/>
                  <a:ext cx="1014" cy="489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 Box 19">
                  <a:extLst>
                    <a:ext uri="{FF2B5EF4-FFF2-40B4-BE49-F238E27FC236}">
                      <a16:creationId xmlns:a16="http://schemas.microsoft.com/office/drawing/2014/main" xmlns="" id="{75A5C2F6-7D99-4416-B60E-6B7327B4045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243" y="2342"/>
                  <a:ext cx="1014" cy="489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sz="1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𝑝𝐿</m:t>
                        </m:r>
                      </m:oMath>
                    </m:oMathPara>
                  </a14:m>
                  <a:endParaRPr lang="fr-F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7" name="Text Box 19">
                  <a:extLst>
                    <a:ext uri="{FF2B5EF4-FFF2-40B4-BE49-F238E27FC236}">
                      <a16:creationId xmlns:a16="http://schemas.microsoft.com/office/drawing/2014/main" id="{75A5C2F6-7D99-4416-B60E-6B7327B4045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243" y="2342"/>
                  <a:ext cx="1014" cy="489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" name="AutoShape 20">
              <a:extLst>
                <a:ext uri="{FF2B5EF4-FFF2-40B4-BE49-F238E27FC236}">
                  <a16:creationId xmlns:a16="http://schemas.microsoft.com/office/drawing/2014/main" xmlns="" id="{8333064E-55E5-4F23-9C95-BC6D1DF6D6B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948" y="2442"/>
              <a:ext cx="25" cy="275"/>
            </a:xfrm>
            <a:prstGeom prst="straightConnector1">
              <a:avLst/>
            </a:prstGeom>
            <a:noFill/>
            <a:ln w="28575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 Box 21">
                  <a:extLst>
                    <a:ext uri="{FF2B5EF4-FFF2-40B4-BE49-F238E27FC236}">
                      <a16:creationId xmlns:a16="http://schemas.microsoft.com/office/drawing/2014/main" xmlns="" id="{4468C92B-5273-416A-A203-B1C0E2BD285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278" y="1853"/>
                  <a:ext cx="3831" cy="489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sz="1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𝐷𝑜𝑚𝑎𝑖𝑛𝑒</m:t>
                        </m:r>
                        <m:r>
                          <a:rPr lang="fr-FR" sz="1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fr-FR" sz="1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𝑑𝑒</m:t>
                        </m:r>
                        <m:r>
                          <a:rPr lang="fr-FR" sz="1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fr-FR" sz="1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𝑝𝑟</m:t>
                        </m:r>
                        <m:r>
                          <a:rPr lang="fr-FR" sz="1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é</m:t>
                        </m:r>
                        <m:r>
                          <a:rPr lang="fr-FR" sz="1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𝑑𝑜𝑚𝑖𝑛𝑎𝑛𝑐𝑒</m:t>
                        </m:r>
                        <m:r>
                          <a:rPr lang="fr-FR" sz="1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fr-FR" sz="1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𝑑𝑒</m:t>
                        </m:r>
                        <m:r>
                          <a:rPr lang="fr-FR" sz="1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fr-FR" sz="1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fr-FR" sz="11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sz="11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fr-FR" sz="11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fr-F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9" name="Text Box 21">
                  <a:extLst>
                    <a:ext uri="{FF2B5EF4-FFF2-40B4-BE49-F238E27FC236}">
                      <a16:creationId xmlns:a16="http://schemas.microsoft.com/office/drawing/2014/main" id="{4468C92B-5273-416A-A203-B1C0E2BD285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78" y="1853"/>
                  <a:ext cx="3831" cy="489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 Box 22">
                  <a:extLst>
                    <a:ext uri="{FF2B5EF4-FFF2-40B4-BE49-F238E27FC236}">
                      <a16:creationId xmlns:a16="http://schemas.microsoft.com/office/drawing/2014/main" xmlns="" id="{273345CC-9CB7-4407-AA5F-AEC8991B1E9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136" y="2831"/>
                  <a:ext cx="3831" cy="489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sz="1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𝐷𝑜𝑚𝑎𝑖𝑛𝑒</m:t>
                        </m:r>
                        <m:r>
                          <a:rPr lang="fr-FR" sz="1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fr-FR" sz="1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𝑑𝑒</m:t>
                        </m:r>
                        <m:r>
                          <a:rPr lang="fr-FR" sz="1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fr-FR" sz="1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𝑝𝑟</m:t>
                        </m:r>
                        <m:r>
                          <a:rPr lang="fr-FR" sz="1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é</m:t>
                        </m:r>
                        <m:r>
                          <a:rPr lang="fr-FR" sz="1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𝑑𝑜𝑚𝑖𝑛𝑎𝑛𝑐𝑒</m:t>
                        </m:r>
                        <m:r>
                          <a:rPr lang="fr-FR" sz="1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fr-FR" sz="1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𝑑𝑒</m:t>
                        </m:r>
                        <m:r>
                          <a:rPr lang="fr-FR" sz="1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fr-FR" sz="11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fr-FR" sz="1100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sz="11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fr-FR" sz="11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fr-FR" sz="11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sub>
                        </m:sSub>
                      </m:oMath>
                    </m:oMathPara>
                  </a14:m>
                  <a:endParaRPr lang="fr-F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" name="Text Box 22">
                  <a:extLst>
                    <a:ext uri="{FF2B5EF4-FFF2-40B4-BE49-F238E27FC236}">
                      <a16:creationId xmlns:a16="http://schemas.microsoft.com/office/drawing/2014/main" id="{273345CC-9CB7-4407-AA5F-AEC8991B1E9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136" y="2831"/>
                  <a:ext cx="3831" cy="489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150197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xmlns="" id="{79358EFB-D827-43B7-AC84-4F0C6160C457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124" y="294968"/>
            <a:ext cx="10028902" cy="3849329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xmlns="" id="{82838306-FBCD-4880-874F-E03E478D73CF}"/>
                  </a:ext>
                </a:extLst>
              </p:cNvPr>
              <p:cNvSpPr txBox="1"/>
              <p:nvPr/>
            </p:nvSpPr>
            <p:spPr>
              <a:xfrm>
                <a:off x="1165124" y="4498258"/>
                <a:ext cx="10235380" cy="20090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b="1" dirty="0"/>
                  <a:t>Remarque</a:t>
                </a:r>
                <a:endParaRPr lang="fr-FR" sz="2400" dirty="0"/>
              </a:p>
              <a:p>
                <a:r>
                  <a:rPr lang="fr-FR" sz="2400" dirty="0"/>
                  <a:t>Lorsqu’un complexe appartient à deux domaines disjoints, il est instable. Il se </a:t>
                </a:r>
                <a:r>
                  <a:rPr lang="fr-FR" sz="2400" dirty="0" err="1"/>
                  <a:t>dismute</a:t>
                </a:r>
                <a:r>
                  <a:rPr lang="fr-FR" sz="2400" dirty="0"/>
                  <a:t>.</a:t>
                </a:r>
              </a:p>
              <a:p>
                <a:r>
                  <a:rPr lang="fr-FR" sz="2400" dirty="0"/>
                  <a:t>Exemple : Les complexes de l’ion argent (I) avec l’ammoniac, où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𝑙𝑜𝑔</m:t>
                        </m:r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r-FR" sz="2400" i="1">
                        <a:latin typeface="Cambria Math" panose="02040503050406030204" pitchFamily="18" charset="0"/>
                      </a:rPr>
                      <m:t>=3,3 </m:t>
                    </m:r>
                    <m:r>
                      <a:rPr lang="fr-FR" sz="2400" i="1">
                        <a:latin typeface="Cambria Math" panose="02040503050406030204" pitchFamily="18" charset="0"/>
                      </a:rPr>
                      <m:t>𝑒𝑡</m:t>
                    </m:r>
                    <m:r>
                      <a:rPr lang="fr-FR" sz="2400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fr-FR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𝑙𝑜𝑔</m:t>
                        </m:r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fr-FR" sz="2400" i="1">
                        <a:latin typeface="Cambria Math" panose="02040503050406030204" pitchFamily="18" charset="0"/>
                      </a:rPr>
                      <m:t>=3.9</m:t>
                    </m:r>
                  </m:oMath>
                </a14:m>
                <a:endParaRPr lang="fr-FR" sz="2400" dirty="0"/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82838306-FBCD-4880-874F-E03E478D73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5124" y="4498258"/>
                <a:ext cx="10235380" cy="2009012"/>
              </a:xfrm>
              <a:prstGeom prst="rect">
                <a:avLst/>
              </a:prstGeom>
              <a:blipFill>
                <a:blip r:embed="rId3"/>
                <a:stretch>
                  <a:fillRect l="-893" t="-2432" b="-152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7169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EA0A3B24-2487-4AA5-A5A9-393609004CF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412955"/>
                <a:ext cx="10515600" cy="5764008"/>
              </a:xfrm>
            </p:spPr>
            <p:txBody>
              <a:bodyPr>
                <a:normAutofit fontScale="92500"/>
              </a:bodyPr>
              <a:lstStyle/>
              <a:p>
                <a:pPr marL="0" lvl="0" indent="0">
                  <a:buNone/>
                </a:pPr>
                <a:r>
                  <a:rPr lang="fr-FR" sz="40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3. COMPLEXATIONS COMPETITIVES</a:t>
                </a:r>
                <a:endParaRPr lang="fr-FR" sz="3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457200" lvl="1" indent="0">
                  <a:buNone/>
                </a:pPr>
                <a:r>
                  <a:rPr lang="fr-FR" sz="3600" b="1" dirty="0">
                    <a:solidFill>
                      <a:srgbClr val="0070C0"/>
                    </a:solidFill>
                  </a:rPr>
                  <a:t>3.1 Compétitions entre deux ligands</a:t>
                </a:r>
                <a:endParaRPr lang="fr-FR" sz="2800" dirty="0">
                  <a:solidFill>
                    <a:srgbClr val="0070C0"/>
                  </a:solidFill>
                </a:endParaRPr>
              </a:p>
              <a:p>
                <a:r>
                  <a:rPr lang="fr-FR" dirty="0"/>
                  <a:t>Deux ligands différents peuvent réagir avec le même ion central.</a:t>
                </a:r>
                <a:endParaRPr lang="fr-FR" sz="2400" dirty="0"/>
              </a:p>
              <a:p>
                <a:r>
                  <a:rPr lang="fr-FR" dirty="0"/>
                  <a:t>Exemple :</a:t>
                </a:r>
                <a:endParaRPr lang="fr-FR" sz="24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fr-FR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𝐹𝑒</m:t>
                        </m:r>
                      </m:e>
                      <m:sup>
                        <m:r>
                          <a:rPr lang="fr-FR" i="1">
                            <a:latin typeface="Cambria Math" panose="02040503050406030204" pitchFamily="18" charset="0"/>
                          </a:rPr>
                          <m:t>3+</m:t>
                        </m:r>
                      </m:sup>
                    </m:sSup>
                    <m:r>
                      <a:rPr lang="fr-FR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fr-FR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𝑆𝐶𝑁</m:t>
                        </m:r>
                      </m:e>
                      <m:sup>
                        <m:r>
                          <a:rPr lang="fr-FR" i="1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fr-FR" i="1">
                        <a:latin typeface="Cambria Math" panose="02040503050406030204" pitchFamily="18" charset="0"/>
                      </a:rPr>
                      <m:t>⇄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𝐹𝑒</m:t>
                    </m:r>
                    <m:sSup>
                      <m:sSupPr>
                        <m:ctrlPr>
                          <a:rPr lang="fr-FR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𝑆𝐶𝑁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fr-FR" i="1">
                            <a:latin typeface="Cambria Math" panose="02040503050406030204" pitchFamily="18" charset="0"/>
                          </a:rPr>
                          <m:t>2+</m:t>
                        </m:r>
                      </m:sup>
                    </m:sSup>
                    <m:r>
                      <a:rPr lang="fr-FR" i="1">
                        <a:latin typeface="Cambria Math" panose="02040503050406030204" pitchFamily="18" charset="0"/>
                      </a:rPr>
                      <m:t>       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fr-FR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fr-FR" sz="24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fr-FR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𝐹𝑒</m:t>
                        </m:r>
                      </m:e>
                      <m:sup>
                        <m:r>
                          <a:rPr lang="fr-FR" i="1">
                            <a:latin typeface="Cambria Math" panose="02040503050406030204" pitchFamily="18" charset="0"/>
                          </a:rPr>
                          <m:t>3+</m:t>
                        </m:r>
                      </m:sup>
                    </m:sSup>
                    <m:r>
                      <a:rPr lang="fr-FR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fr-FR" i="1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fr-F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fr-F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  <m:sup>
                        <m:r>
                          <a:rPr lang="fr-FR" i="1">
                            <a:latin typeface="Cambria Math" panose="02040503050406030204" pitchFamily="18" charset="0"/>
                          </a:rPr>
                          <m:t>2−</m:t>
                        </m:r>
                      </m:sup>
                    </m:sSup>
                    <m:r>
                      <a:rPr lang="fr-FR" i="1">
                        <a:latin typeface="Cambria Math" panose="02040503050406030204" pitchFamily="18" charset="0"/>
                      </a:rPr>
                      <m:t>⇄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𝐹𝑒</m:t>
                    </m:r>
                    <m:sSup>
                      <m:sSupPr>
                        <m:ctrlPr>
                          <a:rPr lang="fr-FR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fr-F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fr-F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fr-FR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fr-FR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fr-FR" i="1">
                        <a:latin typeface="Cambria Math" panose="02040503050406030204" pitchFamily="18" charset="0"/>
                      </a:rPr>
                      <m:t>       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′=2,5.</m:t>
                    </m:r>
                    <m:sSup>
                      <m:sSupPr>
                        <m:ctrlPr>
                          <a:rPr lang="fr-FR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fr-FR" i="1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endParaRPr lang="fr-FR" sz="2400" dirty="0"/>
              </a:p>
              <a:p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</a:rPr>
                      <m:t>𝐹𝑒</m:t>
                    </m:r>
                    <m:sSup>
                      <m:sSupPr>
                        <m:ctrlPr>
                          <a:rPr lang="fr-FR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fr-F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fr-F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fr-FR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fr-FR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fr-FR" dirty="0"/>
                  <a:t> est un complexe plus stable que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</a:rPr>
                      <m:t>𝐹𝑒</m:t>
                    </m:r>
                    <m:sSup>
                      <m:sSupPr>
                        <m:ctrlPr>
                          <a:rPr lang="fr-FR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𝑆𝐶𝑁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fr-FR" i="1">
                            <a:latin typeface="Cambria Math" panose="02040503050406030204" pitchFamily="18" charset="0"/>
                          </a:rPr>
                          <m:t>2+</m:t>
                        </m:r>
                      </m:sup>
                    </m:sSup>
                  </m:oMath>
                </a14:m>
                <a:r>
                  <a:rPr lang="fr-FR" dirty="0"/>
                  <a:t>.</a:t>
                </a:r>
              </a:p>
              <a:p>
                <a:r>
                  <a:rPr lang="fr-FR" dirty="0"/>
                  <a:t>Si à une solution contenant l’ion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</a:rPr>
                      <m:t>𝐹𝑒</m:t>
                    </m:r>
                    <m:sSup>
                      <m:sSupPr>
                        <m:ctrlPr>
                          <a:rPr lang="fr-FR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𝑆𝐶𝑁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fr-FR" i="1">
                            <a:latin typeface="Cambria Math" panose="02040503050406030204" pitchFamily="18" charset="0"/>
                          </a:rPr>
                          <m:t>2+</m:t>
                        </m:r>
                      </m:sup>
                    </m:sSup>
                  </m:oMath>
                </a14:m>
                <a:r>
                  <a:rPr lang="fr-FR" dirty="0"/>
                  <a:t> on ajoute des ions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i="1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fr-F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fr-F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  <m:sup>
                        <m:r>
                          <a:rPr lang="fr-FR" i="1">
                            <a:latin typeface="Cambria Math" panose="02040503050406030204" pitchFamily="18" charset="0"/>
                          </a:rPr>
                          <m:t>2−</m:t>
                        </m:r>
                      </m:sup>
                    </m:sSup>
                  </m:oMath>
                </a14:m>
                <a:r>
                  <a:rPr lang="fr-FR" dirty="0"/>
                  <a:t> le premier complexe est détruit et il se forme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</a:rPr>
                      <m:t>𝐹𝑒</m:t>
                    </m:r>
                    <m:sSup>
                      <m:sSupPr>
                        <m:ctrlPr>
                          <a:rPr lang="fr-FR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fr-F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fr-F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fr-FR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fr-FR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fr-FR" dirty="0"/>
                  <a:t> selon l’équation :</a:t>
                </a:r>
              </a:p>
              <a:p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</a:rPr>
                      <m:t>𝐹𝑒</m:t>
                    </m:r>
                    <m:sSup>
                      <m:sSupPr>
                        <m:ctrlPr>
                          <a:rPr lang="fr-FR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𝑆𝐶𝑁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fr-FR" i="1">
                            <a:latin typeface="Cambria Math" panose="02040503050406030204" pitchFamily="18" charset="0"/>
                          </a:rPr>
                          <m:t>2+</m:t>
                        </m:r>
                      </m:sup>
                    </m:sSup>
                    <m:r>
                      <a:rPr lang="fr-FR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fr-FR" i="1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fr-F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fr-F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  <m:sup>
                        <m:r>
                          <a:rPr lang="fr-FR" i="1">
                            <a:latin typeface="Cambria Math" panose="02040503050406030204" pitchFamily="18" charset="0"/>
                          </a:rPr>
                          <m:t>2−</m:t>
                        </m:r>
                      </m:sup>
                    </m:sSup>
                    <m:r>
                      <a:rPr lang="fr-FR" i="1">
                        <a:latin typeface="Cambria Math" panose="02040503050406030204" pitchFamily="18" charset="0"/>
                      </a:rPr>
                      <m:t>⇄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𝐹𝑒</m:t>
                    </m:r>
                    <m:sSup>
                      <m:sSupPr>
                        <m:ctrlPr>
                          <a:rPr lang="fr-FR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fr-F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fr-F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fr-FR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fr-FR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fr-FR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fr-FR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𝑆𝐶𝑁</m:t>
                        </m:r>
                      </m:e>
                      <m:sup>
                        <m:r>
                          <a:rPr lang="fr-FR" i="1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fr-FR" dirty="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</a:rPr>
                      <m:t>𝑙𝑎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𝑐𝑜𝑛𝑠𝑡𝑎𝑛𝑡𝑒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𝑑𝑒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𝑐𝑒𝑡𝑡𝑒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é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𝑎𝑐𝑡𝑖𝑜𝑛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𝑒𝑠𝑡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: 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</a:rPr>
                          <m:t>𝛽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′</m:t>
                        </m:r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</a:rPr>
                          <m:t>𝛽</m:t>
                        </m:r>
                      </m:den>
                    </m:f>
                  </m:oMath>
                </a14:m>
                <a:r>
                  <a:rPr lang="fr-FR" dirty="0"/>
                  <a:t>.</a:t>
                </a:r>
              </a:p>
              <a:p>
                <a:endParaRPr lang="fr-FR" sz="2400" dirty="0"/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EA0A3B24-2487-4AA5-A5A9-393609004CF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12955"/>
                <a:ext cx="10515600" cy="5764008"/>
              </a:xfrm>
              <a:blipFill>
                <a:blip r:embed="rId2"/>
                <a:stretch>
                  <a:fillRect l="-1855" t="-264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8033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B6837755-BBA0-46DF-8F06-DD131FFC95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383458"/>
                <a:ext cx="10515600" cy="5793505"/>
              </a:xfrm>
            </p:spPr>
            <p:txBody>
              <a:bodyPr/>
              <a:lstStyle/>
              <a:p>
                <a:pPr marL="457200" lvl="1" indent="0">
                  <a:buNone/>
                </a:pPr>
                <a:r>
                  <a:rPr lang="fr-FR" sz="3600" b="1" dirty="0">
                    <a:solidFill>
                      <a:srgbClr val="0070C0"/>
                    </a:solidFill>
                  </a:rPr>
                  <a:t>3.2 Compétions entre deux ions centraux</a:t>
                </a:r>
                <a:endParaRPr lang="fr-FR" sz="2800" dirty="0">
                  <a:solidFill>
                    <a:srgbClr val="0070C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fr-FR" dirty="0"/>
                  <a:t>Deux ions centraux peuvent réagir avec le même ligand :</a:t>
                </a:r>
                <a:endParaRPr lang="fr-FR" sz="2400" dirty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fr-FR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𝐹𝑒</m:t>
                        </m:r>
                      </m:e>
                      <m:sup>
                        <m:r>
                          <a:rPr lang="fr-FR" i="1">
                            <a:latin typeface="Cambria Math" panose="02040503050406030204" pitchFamily="18" charset="0"/>
                          </a:rPr>
                          <m:t>3+</m:t>
                        </m:r>
                      </m:sup>
                    </m:sSup>
                    <m:r>
                      <a:rPr lang="fr-FR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fr-FR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𝑆𝐶𝑁</m:t>
                        </m:r>
                      </m:e>
                      <m:sup>
                        <m:r>
                          <a:rPr lang="fr-FR" i="1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fr-FR" i="1">
                        <a:latin typeface="Cambria Math" panose="02040503050406030204" pitchFamily="18" charset="0"/>
                      </a:rPr>
                      <m:t>⇄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𝐹𝑒</m:t>
                    </m:r>
                    <m:sSup>
                      <m:sSupPr>
                        <m:ctrlPr>
                          <a:rPr lang="fr-FR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𝑆𝐶𝑁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fr-FR" i="1">
                            <a:latin typeface="Cambria Math" panose="02040503050406030204" pitchFamily="18" charset="0"/>
                          </a:rPr>
                          <m:t>2+</m:t>
                        </m:r>
                      </m:sup>
                    </m:sSup>
                    <m:r>
                      <a:rPr lang="fr-FR" i="1">
                        <a:latin typeface="Cambria Math" panose="02040503050406030204" pitchFamily="18" charset="0"/>
                      </a:rPr>
                      <m:t>       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fr-FR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fr-FR" sz="2400" dirty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fr-FR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fr-FR" i="1">
                            <a:latin typeface="Cambria Math" panose="02040503050406030204" pitchFamily="18" charset="0"/>
                          </a:rPr>
                          <m:t>2+</m:t>
                        </m:r>
                      </m:sup>
                    </m:sSup>
                    <m:r>
                      <a:rPr lang="fr-FR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fr-FR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𝑆𝐶𝑁</m:t>
                        </m:r>
                      </m:e>
                      <m:sup>
                        <m:r>
                          <a:rPr lang="fr-FR" i="1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fr-FR" i="1">
                        <a:latin typeface="Cambria Math" panose="02040503050406030204" pitchFamily="18" charset="0"/>
                      </a:rPr>
                      <m:t>⇄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𝐶𝑢</m:t>
                    </m:r>
                    <m:sSup>
                      <m:sSupPr>
                        <m:ctrlPr>
                          <a:rPr lang="fr-FR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𝑆𝐶𝑁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fr-FR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fr-FR" i="1">
                        <a:latin typeface="Cambria Math" panose="02040503050406030204" pitchFamily="18" charset="0"/>
                      </a:rPr>
                      <m:t>       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′′=50</m:t>
                    </m:r>
                  </m:oMath>
                </a14:m>
                <a:endParaRPr lang="fr-FR" sz="2400" dirty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</a:rPr>
                      <m:t>𝐶𝑢</m:t>
                    </m:r>
                    <m:sSup>
                      <m:sSupPr>
                        <m:ctrlPr>
                          <a:rPr lang="fr-FR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𝑆𝐶𝑁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fr-FR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fr-FR" dirty="0"/>
                  <a:t> est moins stable que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</a:rPr>
                      <m:t>𝐹𝑒</m:t>
                    </m:r>
                    <m:sSup>
                      <m:sSupPr>
                        <m:ctrlPr>
                          <a:rPr lang="fr-FR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𝑆𝐶𝑁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fr-FR" i="1">
                            <a:latin typeface="Cambria Math" panose="02040503050406030204" pitchFamily="18" charset="0"/>
                          </a:rPr>
                          <m:t>2+</m:t>
                        </m:r>
                      </m:sup>
                    </m:sSup>
                  </m:oMath>
                </a14:m>
                <a:endParaRPr lang="fr-FR" sz="2400" dirty="0"/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B6837755-BBA0-46DF-8F06-DD131FFC95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83458"/>
                <a:ext cx="10515600" cy="5793505"/>
              </a:xfrm>
              <a:blipFill>
                <a:blip r:embed="rId2"/>
                <a:stretch>
                  <a:fillRect l="-1043" t="-263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8432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BD5FA611-858F-43FF-81D6-2928CEDB824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34181"/>
                <a:ext cx="10515600" cy="5542782"/>
              </a:xfrm>
            </p:spPr>
            <p:txBody>
              <a:bodyPr>
                <a:normAutofit/>
              </a:bodyPr>
              <a:lstStyle/>
              <a:p>
                <a:pPr marL="0" lvl="0" indent="0">
                  <a:buNone/>
                </a:pPr>
                <a:r>
                  <a:rPr lang="fr-FR" sz="43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1. GENERALITES ET DEFINITIONS</a:t>
                </a:r>
              </a:p>
              <a:p>
                <a:pPr marL="457200" lvl="1" indent="0">
                  <a:buNone/>
                </a:pPr>
                <a:r>
                  <a:rPr lang="fr-FR" sz="4200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1.1 Complexe</a:t>
                </a:r>
              </a:p>
              <a:p>
                <a:r>
                  <a:rPr lang="fr-FR" sz="3200" dirty="0">
                    <a:latin typeface="Comic Sans MS" panose="030F0702030302020204" pitchFamily="66" charset="0"/>
                  </a:rPr>
                  <a:t>Un complexe est une espèce chimique </a:t>
                </a:r>
                <a14:m>
                  <m:oMath xmlns:m="http://schemas.openxmlformats.org/officeDocument/2006/math">
                    <m:r>
                      <a:rPr lang="fr-FR" sz="3200" i="1">
                        <a:latin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fr-FR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fr-FR" sz="3200" dirty="0">
                    <a:latin typeface="Comic Sans MS" panose="030F0702030302020204" pitchFamily="66" charset="0"/>
                  </a:rPr>
                  <a:t> dans laquelle un atome </a:t>
                </a:r>
                <a14:m>
                  <m:oMath xmlns:m="http://schemas.openxmlformats.org/officeDocument/2006/math">
                    <m:r>
                      <a:rPr lang="fr-FR" sz="3200" i="1">
                        <a:latin typeface="Cambria Math" panose="02040503050406030204" pitchFamily="18" charset="0"/>
                      </a:rPr>
                      <m:t>𝑀</m:t>
                    </m:r>
                    <m:r>
                      <a:rPr lang="fr-FR" sz="32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200" i="1">
                        <a:latin typeface="Cambria Math" panose="02040503050406030204" pitchFamily="18" charset="0"/>
                      </a:rPr>
                      <m:t>𝑜𝑢</m:t>
                    </m:r>
                    <m:r>
                      <a:rPr lang="fr-FR" sz="32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200" i="1">
                        <a:latin typeface="Cambria Math" panose="02040503050406030204" pitchFamily="18" charset="0"/>
                      </a:rPr>
                      <m:t>𝑢𝑛</m:t>
                    </m:r>
                    <m:r>
                      <a:rPr lang="fr-FR" sz="32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3200" dirty="0">
                    <a:latin typeface="Comic Sans MS" panose="030F0702030302020204" pitchFamily="66" charset="0"/>
                  </a:rPr>
                  <a:t>cation métallique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fr-FR" sz="3200" dirty="0">
                    <a:latin typeface="Comic Sans MS" panose="030F0702030302020204" pitchFamily="66" charset="0"/>
                  </a:rPr>
                  <a:t> est lié à un ou plusieurs anions ou molécules neutres </a:t>
                </a:r>
                <a14:m>
                  <m:oMath xmlns:m="http://schemas.openxmlformats.org/officeDocument/2006/math">
                    <m:r>
                      <a:rPr lang="fr-FR" sz="3200" i="1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fr-FR" sz="3200" dirty="0">
                    <a:latin typeface="Comic Sans MS" panose="030F0702030302020204" pitchFamily="66" charset="0"/>
                  </a:rPr>
                  <a:t>.</a:t>
                </a:r>
              </a:p>
              <a:p>
                <a:pPr lvl="0"/>
                <a:r>
                  <a:rPr lang="fr-FR" sz="3200" dirty="0">
                    <a:latin typeface="Comic Sans MS" panose="030F0702030302020204" pitchFamily="66" charset="0"/>
                  </a:rPr>
                  <a:t>L’atome </a:t>
                </a:r>
                <a14:m>
                  <m:oMath xmlns:m="http://schemas.openxmlformats.org/officeDocument/2006/math">
                    <m:r>
                      <a:rPr lang="fr-FR" sz="3200" i="1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fr-FR" sz="3200" dirty="0">
                    <a:latin typeface="Comic Sans MS" panose="030F0702030302020204" pitchFamily="66" charset="0"/>
                  </a:rPr>
                  <a:t> ou Le cation métallique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fr-FR" sz="3200" dirty="0">
                    <a:latin typeface="Comic Sans MS" panose="030F0702030302020204" pitchFamily="66" charset="0"/>
                  </a:rPr>
                  <a:t> est appelé atome central ou ion central ;</a:t>
                </a:r>
              </a:p>
              <a:p>
                <a:pPr lvl="0"/>
                <a:r>
                  <a:rPr lang="fr-FR" sz="3200" dirty="0">
                    <a:latin typeface="Comic Sans MS" panose="030F0702030302020204" pitchFamily="66" charset="0"/>
                  </a:rPr>
                  <a:t>Les anions ou molécules </a:t>
                </a:r>
                <a14:m>
                  <m:oMath xmlns:m="http://schemas.openxmlformats.org/officeDocument/2006/math">
                    <m:r>
                      <a:rPr lang="fr-FR" sz="3200" i="1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fr-FR" sz="3200" dirty="0">
                    <a:latin typeface="Comic Sans MS" panose="030F0702030302020204" pitchFamily="66" charset="0"/>
                  </a:rPr>
                  <a:t> sont appelés ligands ou coordinats.</a:t>
                </a:r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BD5FA611-858F-43FF-81D6-2928CEDB82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34181"/>
                <a:ext cx="10515600" cy="5542782"/>
              </a:xfrm>
              <a:blipFill>
                <a:blip r:embed="rId2"/>
                <a:stretch>
                  <a:fillRect l="-2319" t="-352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6350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B0EAC93C-4505-4973-9502-FA040AE22D3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309716"/>
                <a:ext cx="10515600" cy="5867247"/>
              </a:xfrm>
            </p:spPr>
            <p:txBody>
              <a:bodyPr>
                <a:normAutofit/>
              </a:bodyPr>
              <a:lstStyle/>
              <a:p>
                <a:r>
                  <a:rPr lang="fr-FR" sz="3500" dirty="0">
                    <a:latin typeface="Comic Sans MS" panose="030F0702030302020204" pitchFamily="66" charset="0"/>
                  </a:rPr>
                  <a:t>Exemples de ligands :</a:t>
                </a:r>
              </a:p>
              <a:p>
                <a:pPr lvl="0"/>
                <a:r>
                  <a:rPr lang="fr-FR" sz="3500" dirty="0">
                    <a:latin typeface="Comic Sans MS" panose="030F0702030302020204" pitchFamily="66" charset="0"/>
                  </a:rPr>
                  <a:t>Molécules minérales : </a:t>
                </a:r>
                <a14:m>
                  <m:oMath xmlns:m="http://schemas.openxmlformats.org/officeDocument/2006/math">
                    <m:r>
                      <a:rPr lang="fr-FR" sz="3500" i="1">
                        <a:latin typeface="Cambria Math" panose="02040503050406030204" pitchFamily="18" charset="0"/>
                      </a:rPr>
                      <m:t>𝐶𝑂</m:t>
                    </m:r>
                    <m:r>
                      <a:rPr lang="fr-FR" sz="3500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fr-FR" sz="3500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sz="35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fr-FR" sz="35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fr-FR" sz="35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fr-FR" sz="35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fr-FR" sz="3500" i="1">
                        <a:latin typeface="Cambria Math" panose="02040503050406030204" pitchFamily="18" charset="0"/>
                      </a:rPr>
                      <m:t>𝑁</m:t>
                    </m:r>
                    <m:sSub>
                      <m:sSubPr>
                        <m:ctrlPr>
                          <a:rPr lang="fr-FR" sz="3500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sz="35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fr-FR" sz="35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fr-FR" sz="3500" i="1">
                        <a:latin typeface="Cambria Math" panose="02040503050406030204" pitchFamily="18" charset="0"/>
                      </a:rPr>
                      <m:t>, …….</m:t>
                    </m:r>
                  </m:oMath>
                </a14:m>
                <a:endParaRPr lang="fr-FR" sz="3500" dirty="0">
                  <a:latin typeface="Comic Sans MS" panose="030F0702030302020204" pitchFamily="66" charset="0"/>
                </a:endParaRPr>
              </a:p>
              <a:p>
                <a:pPr lvl="0"/>
                <a:r>
                  <a:rPr lang="fr-FR" sz="3500" dirty="0">
                    <a:latin typeface="Comic Sans MS" panose="030F0702030302020204" pitchFamily="66" charset="0"/>
                  </a:rPr>
                  <a:t>Anions minéraux 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3500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sz="3500" i="1">
                            <a:latin typeface="Cambria Math" panose="02040503050406030204" pitchFamily="18" charset="0"/>
                          </a:rPr>
                          <m:t>𝐶𝑙</m:t>
                        </m:r>
                      </m:e>
                      <m:sup>
                        <m:r>
                          <a:rPr lang="fr-FR" sz="3500" i="1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fr-FR" sz="3500" i="1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fr-FR" sz="3500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sz="3500" i="1">
                            <a:latin typeface="Cambria Math" panose="02040503050406030204" pitchFamily="18" charset="0"/>
                          </a:rPr>
                          <m:t>𝐵𝑟</m:t>
                        </m:r>
                      </m:e>
                      <m:sup>
                        <m:r>
                          <a:rPr lang="fr-FR" sz="3500" i="1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fr-FR" sz="3500" i="1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fr-FR" sz="3500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sz="3500" i="1">
                            <a:latin typeface="Cambria Math" panose="02040503050406030204" pitchFamily="18" charset="0"/>
                          </a:rPr>
                          <m:t>𝐶𝑁</m:t>
                        </m:r>
                      </m:e>
                      <m:sup>
                        <m:r>
                          <a:rPr lang="fr-FR" sz="3500" i="1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fr-FR" sz="3500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fr-FR" sz="3500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sz="35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fr-FR" sz="35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fr-FR" sz="3500" i="1">
                        <a:latin typeface="Cambria Math" panose="02040503050406030204" pitchFamily="18" charset="0"/>
                      </a:rPr>
                      <m:t>𝑃</m:t>
                    </m:r>
                    <m:sSubSup>
                      <m:sSubSupPr>
                        <m:ctrlPr>
                          <a:rPr lang="fr-FR" sz="3500" i="1">
                            <a:latin typeface="Cambria Math"/>
                          </a:rPr>
                        </m:ctrlPr>
                      </m:sSubSupPr>
                      <m:e>
                        <m:r>
                          <a:rPr lang="fr-FR" sz="3500" i="1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fr-FR" sz="3500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  <m:sup>
                        <m:r>
                          <a:rPr lang="fr-FR" sz="3500" i="1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bSup>
                    <m:r>
                      <a:rPr lang="fr-FR" sz="3500" i="1">
                        <a:latin typeface="Cambria Math" panose="02040503050406030204" pitchFamily="18" charset="0"/>
                      </a:rPr>
                      <m:t>, …..</m:t>
                    </m:r>
                  </m:oMath>
                </a14:m>
                <a:endParaRPr lang="fr-FR" sz="3500" dirty="0">
                  <a:latin typeface="Comic Sans MS" panose="030F0702030302020204" pitchFamily="66" charset="0"/>
                </a:endParaRPr>
              </a:p>
              <a:p>
                <a:pPr lvl="0"/>
                <a:r>
                  <a:rPr lang="fr-FR" sz="3500" dirty="0">
                    <a:latin typeface="Comic Sans MS" panose="030F0702030302020204" pitchFamily="66" charset="0"/>
                  </a:rPr>
                  <a:t>Exemples 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3500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sz="3500" i="1">
                            <a:latin typeface="Cambria Math" panose="02040503050406030204" pitchFamily="18" charset="0"/>
                          </a:rPr>
                          <m:t>𝑍𝑛</m:t>
                        </m:r>
                        <m:sSub>
                          <m:sSubPr>
                            <m:ctrlPr>
                              <a:rPr lang="fr-FR" sz="35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35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fr-FR" sz="3500" i="1">
                                <a:latin typeface="Cambria Math" panose="02040503050406030204" pitchFamily="18" charset="0"/>
                              </a:rPr>
                              <m:t>𝑂𝐻</m:t>
                            </m:r>
                            <m:r>
                              <a:rPr lang="fr-FR" sz="35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b>
                            <m:r>
                              <a:rPr lang="fr-FR" sz="35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  <m:sup>
                        <m:r>
                          <a:rPr lang="fr-FR" sz="3500" i="1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fr-FR" sz="3500" i="1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fr-FR" sz="3500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sz="3500" i="1">
                            <a:latin typeface="Cambria Math" panose="02040503050406030204" pitchFamily="18" charset="0"/>
                          </a:rPr>
                          <m:t>𝐴𝑔</m:t>
                        </m:r>
                        <m:sSub>
                          <m:sSubPr>
                            <m:ctrlPr>
                              <a:rPr lang="fr-FR" sz="35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35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fr-FR" sz="35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sSub>
                              <m:sSubPr>
                                <m:ctrlPr>
                                  <a:rPr lang="fr-FR" sz="35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sz="3500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fr-FR" sz="35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fr-FR" sz="35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b>
                            <m:r>
                              <a:rPr lang="fr-FR" sz="35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  <m:sup>
                        <m:r>
                          <a:rPr lang="fr-FR" sz="3500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fr-FR" sz="35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fr-FR" sz="3500" i="1">
                        <a:latin typeface="Cambria Math" panose="02040503050406030204" pitchFamily="18" charset="0"/>
                      </a:rPr>
                      <m:t>𝐹𝑒</m:t>
                    </m:r>
                    <m:r>
                      <a:rPr lang="fr-FR" sz="35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fr-FR" sz="3500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sz="3500" i="1">
                            <a:latin typeface="Cambria Math" panose="02040503050406030204" pitchFamily="18" charset="0"/>
                          </a:rPr>
                          <m:t>𝐶𝑂</m:t>
                        </m:r>
                        <m:r>
                          <a:rPr lang="fr-FR" sz="35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fr-FR" sz="3500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fr-FR" sz="3500" dirty="0">
                    <a:latin typeface="Comic Sans MS" panose="030F0702030302020204" pitchFamily="66" charset="0"/>
                  </a:rPr>
                  <a:t>, F</a:t>
                </a:r>
              </a:p>
              <a:p>
                <a14:m>
                  <m:oMath xmlns:m="http://schemas.openxmlformats.org/officeDocument/2006/math">
                    <m:r>
                      <a:rPr lang="fr-FR" sz="3500" i="1">
                        <a:latin typeface="Cambria Math" panose="02040503050406030204" pitchFamily="18" charset="0"/>
                      </a:rPr>
                      <m:t>𝐿</m:t>
                    </m:r>
                    <m:r>
                      <a:rPr lang="fr-FR" sz="3500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fr-FR" sz="3500" i="1">
                        <a:latin typeface="Cambria Math" panose="02040503050406030204" pitchFamily="18" charset="0"/>
                      </a:rPr>
                      <m:t>𝑎𝑛𝑖𝑜𝑛</m:t>
                    </m:r>
                    <m:r>
                      <a:rPr lang="fr-FR" sz="35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fr-FR" sz="3500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sz="3500" i="1">
                            <a:latin typeface="Cambria Math" panose="02040503050406030204" pitchFamily="18" charset="0"/>
                          </a:rPr>
                          <m:t>𝑂𝐻</m:t>
                        </m:r>
                      </m:e>
                      <m:sup>
                        <m:r>
                          <a:rPr lang="fr-FR" sz="3500" i="1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fr-FR" sz="35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500" i="1">
                        <a:latin typeface="Cambria Math" panose="02040503050406030204" pitchFamily="18" charset="0"/>
                      </a:rPr>
                      <m:t>𝑜𝑢</m:t>
                    </m:r>
                    <m:r>
                      <a:rPr lang="fr-FR" sz="3500" i="1">
                        <a:latin typeface="Cambria Math" panose="02040503050406030204" pitchFamily="18" charset="0"/>
                      </a:rPr>
                      <m:t>  </m:t>
                    </m:r>
                    <m:r>
                      <a:rPr lang="fr-FR" sz="3500" i="1">
                        <a:latin typeface="Cambria Math" panose="02040503050406030204" pitchFamily="18" charset="0"/>
                      </a:rPr>
                      <m:t>𝑚𝑜𝑙</m:t>
                    </m:r>
                    <m:r>
                      <a:rPr lang="fr-FR" sz="3500" i="1">
                        <a:latin typeface="Cambria Math" panose="02040503050406030204" pitchFamily="18" charset="0"/>
                      </a:rPr>
                      <m:t>é</m:t>
                    </m:r>
                    <m:r>
                      <a:rPr lang="fr-FR" sz="3500" i="1">
                        <a:latin typeface="Cambria Math" panose="02040503050406030204" pitchFamily="18" charset="0"/>
                      </a:rPr>
                      <m:t>𝑐𝑢𝑙𝑒</m:t>
                    </m:r>
                    <m:r>
                      <a:rPr lang="fr-FR" sz="35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500" i="1">
                        <a:latin typeface="Cambria Math" panose="02040503050406030204" pitchFamily="18" charset="0"/>
                      </a:rPr>
                      <m:t>𝑁</m:t>
                    </m:r>
                    <m:sSub>
                      <m:sSubPr>
                        <m:ctrlPr>
                          <a:rPr lang="fr-FR" sz="3500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sz="35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fr-FR" sz="35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fr-FR" sz="3500" i="1">
                        <a:latin typeface="Cambria Math" panose="02040503050406030204" pitchFamily="18" charset="0"/>
                      </a:rPr>
                      <m:t>  </m:t>
                    </m:r>
                    <m:r>
                      <a:rPr lang="fr-FR" sz="3500" i="1">
                        <a:latin typeface="Cambria Math" panose="02040503050406030204" pitchFamily="18" charset="0"/>
                      </a:rPr>
                      <m:t>𝑜𝑢</m:t>
                    </m:r>
                    <m:r>
                      <a:rPr lang="fr-FR" sz="35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500" i="1">
                        <a:latin typeface="Cambria Math" panose="02040503050406030204" pitchFamily="18" charset="0"/>
                      </a:rPr>
                      <m:t>𝑚𝑜𝑙𝑒𝑐𝑢𝑙𝑒</m:t>
                    </m:r>
                    <m:r>
                      <a:rPr lang="fr-FR" sz="35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500" i="1">
                        <a:latin typeface="Cambria Math" panose="02040503050406030204" pitchFamily="18" charset="0"/>
                      </a:rPr>
                      <m:t>𝐶𝑂</m:t>
                    </m:r>
                    <m:r>
                      <a:rPr lang="fr-FR" sz="35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fr-FR" sz="3500" dirty="0">
                  <a:latin typeface="Comic Sans MS" panose="030F0702030302020204" pitchFamily="66" charset="0"/>
                </a:endParaRPr>
              </a:p>
              <a:p>
                <a14:m>
                  <m:oMath xmlns:m="http://schemas.openxmlformats.org/officeDocument/2006/math">
                    <m:r>
                      <a:rPr lang="fr-FR" sz="3500" i="1">
                        <a:latin typeface="Cambria Math" panose="02040503050406030204" pitchFamily="18" charset="0"/>
                      </a:rPr>
                      <m:t>𝑖𝑜𝑛</m:t>
                    </m:r>
                    <m:r>
                      <a:rPr lang="fr-FR" sz="35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500" i="1">
                        <a:latin typeface="Cambria Math" panose="02040503050406030204" pitchFamily="18" charset="0"/>
                      </a:rPr>
                      <m:t>𝑐𝑒𝑛𝑡𝑟𝑎𝑙</m:t>
                    </m:r>
                    <m:r>
                      <a:rPr lang="fr-FR" sz="35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fr-FR" sz="3500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sz="3500" i="1">
                            <a:latin typeface="Cambria Math" panose="02040503050406030204" pitchFamily="18" charset="0"/>
                          </a:rPr>
                          <m:t>𝑍𝑛</m:t>
                        </m:r>
                      </m:e>
                      <m:sup>
                        <m:r>
                          <a:rPr lang="fr-FR" sz="3500" i="1">
                            <a:latin typeface="Cambria Math" panose="02040503050406030204" pitchFamily="18" charset="0"/>
                          </a:rPr>
                          <m:t>2+</m:t>
                        </m:r>
                      </m:sup>
                    </m:sSup>
                    <m:r>
                      <a:rPr lang="fr-FR" sz="35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500" i="1">
                        <a:latin typeface="Cambria Math" panose="02040503050406030204" pitchFamily="18" charset="0"/>
                      </a:rPr>
                      <m:t>𝑜𝑢</m:t>
                    </m:r>
                    <m:r>
                      <a:rPr lang="fr-FR" sz="35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fr-FR" sz="3500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sz="3500" i="1">
                            <a:latin typeface="Cambria Math" panose="02040503050406030204" pitchFamily="18" charset="0"/>
                          </a:rPr>
                          <m:t>𝐴𝑔</m:t>
                        </m:r>
                      </m:e>
                      <m:sup>
                        <m:r>
                          <a:rPr lang="fr-FR" sz="3500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fr-FR" sz="35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500" i="1">
                        <a:latin typeface="Cambria Math" panose="02040503050406030204" pitchFamily="18" charset="0"/>
                      </a:rPr>
                      <m:t>𝑜𝑢</m:t>
                    </m:r>
                    <m:r>
                      <a:rPr lang="fr-FR" sz="35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500" i="1">
                        <a:latin typeface="Cambria Math" panose="02040503050406030204" pitchFamily="18" charset="0"/>
                      </a:rPr>
                      <m:t>𝑎𝑡𝑜𝑚𝑒</m:t>
                    </m:r>
                    <m:r>
                      <a:rPr lang="fr-FR" sz="35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500" i="1">
                        <a:latin typeface="Cambria Math" panose="02040503050406030204" pitchFamily="18" charset="0"/>
                      </a:rPr>
                      <m:t>𝑐𝑒𝑛𝑡𝑟𝑎𝑙</m:t>
                    </m:r>
                    <m:r>
                      <a:rPr lang="fr-FR" sz="35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500" i="1">
                        <a:latin typeface="Cambria Math" panose="02040503050406030204" pitchFamily="18" charset="0"/>
                      </a:rPr>
                      <m:t>𝐹𝑒</m:t>
                    </m:r>
                    <m:r>
                      <a:rPr lang="fr-FR" sz="35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fr-FR" sz="3500" dirty="0">
                  <a:latin typeface="Comic Sans MS" panose="030F0702030302020204" pitchFamily="66" charset="0"/>
                </a:endParaRPr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B0EAC93C-4505-4973-9502-FA040AE22D3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09716"/>
                <a:ext cx="10515600" cy="5867247"/>
              </a:xfrm>
              <a:blipFill>
                <a:blip r:embed="rId2"/>
                <a:stretch>
                  <a:fillRect l="-1507" t="-259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6142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4E8CBBF9-AF16-4F17-BCD4-8F18E57EE47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442452"/>
                <a:ext cx="10515600" cy="5734511"/>
              </a:xfrm>
            </p:spPr>
            <p:txBody>
              <a:bodyPr>
                <a:normAutofit/>
              </a:bodyPr>
              <a:lstStyle/>
              <a:p>
                <a:r>
                  <a:rPr lang="fr-FR" sz="3200" dirty="0">
                    <a:latin typeface="Comic Sans MS" panose="030F0702030302020204" pitchFamily="66" charset="0"/>
                  </a:rPr>
                  <a:t>La réaction qui conduit à la formation du complexe est appelée réaction de complexation :</a:t>
                </a:r>
              </a:p>
              <a:p>
                <a14:m>
                  <m:oMath xmlns:m="http://schemas.openxmlformats.org/officeDocument/2006/math">
                    <m:r>
                      <a:rPr lang="fr-FR" sz="3200" i="1">
                        <a:latin typeface="Cambria Math" panose="02040503050406030204" pitchFamily="18" charset="0"/>
                      </a:rPr>
                      <m:t>𝑀</m:t>
                    </m:r>
                    <m:r>
                      <a:rPr lang="fr-FR" sz="32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sz="3200" i="1">
                        <a:latin typeface="Cambria Math" panose="02040503050406030204" pitchFamily="18" charset="0"/>
                      </a:rPr>
                      <m:t>𝑛𝐿</m:t>
                    </m:r>
                    <m:r>
                      <a:rPr lang="fr-FR" sz="3200" i="1">
                        <a:latin typeface="Cambria Math" panose="02040503050406030204" pitchFamily="18" charset="0"/>
                      </a:rPr>
                      <m:t>⇄</m:t>
                    </m:r>
                    <m:sSub>
                      <m:sSubPr>
                        <m:ctrlPr>
                          <a:rPr lang="fr-FR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𝑀𝐿</m:t>
                        </m:r>
                      </m:e>
                      <m: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fr-FR" sz="3200" dirty="0">
                  <a:latin typeface="Comic Sans MS" panose="030F0702030302020204" pitchFamily="66" charset="0"/>
                </a:endParaRPr>
              </a:p>
              <a:p>
                <a14:m>
                  <m:oMath xmlns:m="http://schemas.openxmlformats.org/officeDocument/2006/math">
                    <m:r>
                      <a:rPr lang="fr-FR" sz="3200" i="1">
                        <a:latin typeface="Cambria Math" panose="02040503050406030204" pitchFamily="18" charset="0"/>
                      </a:rPr>
                      <m:t>𝐸𝑥𝑒𝑚𝑝𝑙𝑒</m:t>
                    </m:r>
                  </m:oMath>
                </a14:m>
                <a:endParaRPr lang="fr-FR" sz="3200" dirty="0">
                  <a:latin typeface="Comic Sans MS" panose="030F0702030302020204" pitchFamily="66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fr-FR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𝐴𝑔</m:t>
                        </m:r>
                      </m:e>
                      <m:sup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fr-FR" sz="3200" i="1">
                        <a:latin typeface="Cambria Math" panose="02040503050406030204" pitchFamily="18" charset="0"/>
                      </a:rPr>
                      <m:t>+2 </m:t>
                    </m:r>
                    <m:r>
                      <a:rPr lang="fr-FR" sz="3200" i="1">
                        <a:latin typeface="Cambria Math" panose="02040503050406030204" pitchFamily="18" charset="0"/>
                      </a:rPr>
                      <m:t>𝑁</m:t>
                    </m:r>
                    <m:sSub>
                      <m:sSubPr>
                        <m:ctrlPr>
                          <a:rPr lang="fr-FR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fr-FR" sz="3200" i="1">
                        <a:latin typeface="Cambria Math" panose="02040503050406030204" pitchFamily="18" charset="0"/>
                      </a:rPr>
                      <m:t>⇄</m:t>
                    </m:r>
                    <m:sSup>
                      <m:sSupPr>
                        <m:ctrlPr>
                          <a:rPr lang="fr-FR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𝐴𝑔</m:t>
                        </m:r>
                        <m:sSub>
                          <m:sSubPr>
                            <m:ctrlPr>
                              <a:rPr lang="fr-FR" sz="3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sSub>
                              <m:sSubPr>
                                <m:ctrlPr>
                                  <a:rPr lang="fr-FR" sz="32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sz="3200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fr-FR" sz="32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b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  <m:sup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endParaRPr lang="fr-FR" sz="3200" dirty="0">
                  <a:latin typeface="Comic Sans MS" panose="030F0702030302020204" pitchFamily="66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fr-FR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𝑍𝑛</m:t>
                        </m:r>
                      </m:e>
                      <m:sup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2+</m:t>
                        </m:r>
                      </m:sup>
                    </m:sSup>
                    <m:r>
                      <a:rPr lang="fr-FR" sz="3200" i="1">
                        <a:latin typeface="Cambria Math" panose="02040503050406030204" pitchFamily="18" charset="0"/>
                      </a:rPr>
                      <m:t>+4 </m:t>
                    </m:r>
                    <m:sSup>
                      <m:sSupPr>
                        <m:ctrlPr>
                          <a:rPr lang="fr-FR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𝑂𝐻</m:t>
                        </m:r>
                      </m:e>
                      <m:sup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fr-FR" sz="3200" i="1">
                        <a:latin typeface="Cambria Math" panose="02040503050406030204" pitchFamily="18" charset="0"/>
                      </a:rPr>
                      <m:t>⇄</m:t>
                    </m:r>
                    <m:sSup>
                      <m:sSupPr>
                        <m:ctrlPr>
                          <a:rPr lang="fr-FR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𝑍𝑛</m:t>
                        </m:r>
                        <m:sSub>
                          <m:sSubPr>
                            <m:ctrlPr>
                              <a:rPr lang="fr-FR" sz="3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𝑂𝐻</m:t>
                            </m:r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b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  <m:sup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2−</m:t>
                        </m:r>
                      </m:sup>
                    </m:sSup>
                  </m:oMath>
                </a14:m>
                <a:endParaRPr lang="fr-FR" sz="3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4E8CBBF9-AF16-4F17-BCD4-8F18E57EE47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42452"/>
                <a:ext cx="10515600" cy="5734511"/>
              </a:xfrm>
              <a:blipFill>
                <a:blip r:embed="rId2"/>
                <a:stretch>
                  <a:fillRect l="-1333" t="-223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589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E6D7D152-C3BF-4BE6-9BC7-AA9A8FEA794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457200"/>
                <a:ext cx="10515600" cy="5719763"/>
              </a:xfrm>
            </p:spPr>
            <p:txBody>
              <a:bodyPr>
                <a:normAutofit fontScale="92500" lnSpcReduction="10000"/>
              </a:bodyPr>
              <a:lstStyle/>
              <a:p>
                <a:pPr marL="457200" lvl="1" indent="0">
                  <a:buNone/>
                </a:pPr>
                <a:r>
                  <a:rPr lang="fr-FR" sz="2800" b="1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1.2 Constante de stabilité ou de formation du complexe</a:t>
                </a:r>
                <a:endParaRPr lang="fr-FR" sz="2000" dirty="0">
                  <a:solidFill>
                    <a:srgbClr val="0070C0"/>
                  </a:solidFill>
                  <a:latin typeface="Comic Sans MS" panose="030F0702030302020204" pitchFamily="66" charset="0"/>
                </a:endParaRPr>
              </a:p>
              <a:p>
                <a:pPr>
                  <a:lnSpc>
                    <a:spcPct val="170000"/>
                  </a:lnSpc>
                </a:pPr>
                <a:r>
                  <a:rPr lang="fr-FR" sz="3200" dirty="0">
                    <a:latin typeface="Comic Sans MS" panose="030F0702030302020204" pitchFamily="66" charset="0"/>
                  </a:rPr>
                  <a:t>La constante d’équilibre qui correspond à la formation du complexe est appelée constante de stabilité ou de formation du complexe et noté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fr-FR" sz="3200" dirty="0">
                  <a:latin typeface="Comic Sans MS" panose="030F0702030302020204" pitchFamily="66" charset="0"/>
                </a:endParaRPr>
              </a:p>
              <a:p>
                <a:pPr>
                  <a:lnSpc>
                    <a:spcPct val="17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fr-FR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𝐴𝑔</m:t>
                        </m:r>
                      </m:e>
                      <m:sup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fr-FR" sz="3200" i="1">
                        <a:latin typeface="Cambria Math" panose="02040503050406030204" pitchFamily="18" charset="0"/>
                      </a:rPr>
                      <m:t>+2 </m:t>
                    </m:r>
                    <m:r>
                      <a:rPr lang="fr-FR" sz="3200" i="1">
                        <a:latin typeface="Cambria Math" panose="02040503050406030204" pitchFamily="18" charset="0"/>
                      </a:rPr>
                      <m:t>𝑁</m:t>
                    </m:r>
                    <m:sSub>
                      <m:sSubPr>
                        <m:ctrlPr>
                          <a:rPr lang="fr-FR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fr-FR" sz="3200" i="1">
                        <a:latin typeface="Cambria Math" panose="02040503050406030204" pitchFamily="18" charset="0"/>
                      </a:rPr>
                      <m:t>⇄</m:t>
                    </m:r>
                    <m:sSup>
                      <m:sSupPr>
                        <m:ctrlPr>
                          <a:rPr lang="fr-FR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𝐴𝑔</m:t>
                        </m:r>
                        <m:sSub>
                          <m:sSubPr>
                            <m:ctrlPr>
                              <a:rPr lang="fr-FR" sz="3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sSub>
                              <m:sSubPr>
                                <m:ctrlPr>
                                  <a:rPr lang="fr-FR" sz="32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sz="3200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fr-FR" sz="32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b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  <m:sup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fr-FR" sz="3200" i="1">
                        <a:latin typeface="Cambria Math" panose="02040503050406030204" pitchFamily="18" charset="0"/>
                      </a:rPr>
                      <m:t>        </m:t>
                    </m:r>
                    <m:sSub>
                      <m:sSubPr>
                        <m:ctrlPr>
                          <a:rPr lang="fr-FR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fr-FR" sz="3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3200" i="1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begChr m:val="["/>
                            <m:endChr m:val="]"/>
                            <m:ctrlPr>
                              <a:rPr lang="fr-FR" sz="3200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fr-FR" sz="32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fr-FR" sz="3200" i="1">
                                    <a:latin typeface="Cambria Math" panose="02040503050406030204" pitchFamily="18" charset="0"/>
                                  </a:rPr>
                                  <m:t>𝐴𝑔</m:t>
                                </m:r>
                                <m:sSub>
                                  <m:sSubPr>
                                    <m:ctrlPr>
                                      <a:rPr lang="fr-FR" sz="32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32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3200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  <m:sSub>
                                      <m:sSubPr>
                                        <m:ctrlPr>
                                          <a:rPr lang="fr-FR" sz="32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3200" i="1">
                                            <a:latin typeface="Cambria Math" panose="02040503050406030204" pitchFamily="18" charset="0"/>
                                          </a:rPr>
                                          <m:t>𝐻</m:t>
                                        </m:r>
                                      </m:e>
                                      <m:sub>
                                        <m:r>
                                          <a:rPr lang="fr-FR" sz="3200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r>
                                      <a:rPr lang="fr-FR" sz="32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b>
                                    <m:r>
                                      <a:rPr lang="fr-FR" sz="3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fr-FR" sz="32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</m:e>
                        </m:d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fr-FR" sz="3200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fr-FR" sz="32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fr-FR" sz="3200" i="1">
                                    <a:latin typeface="Cambria Math" panose="02040503050406030204" pitchFamily="18" charset="0"/>
                                  </a:rPr>
                                  <m:t>𝐴𝑔</m:t>
                                </m:r>
                              </m:e>
                              <m:sup>
                                <m:r>
                                  <a:rPr lang="fr-FR" sz="32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</m:e>
                        </m:d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∗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fr-FR" sz="32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sSub>
                              <m:sSubPr>
                                <m:ctrlPr>
                                  <a:rPr lang="fr-FR" sz="32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sz="3200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fr-FR" sz="32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d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²</m:t>
                        </m:r>
                      </m:den>
                    </m:f>
                  </m:oMath>
                </a14:m>
                <a:endParaRPr lang="fr-FR" sz="3200" dirty="0">
                  <a:latin typeface="Comic Sans MS" panose="030F0702030302020204" pitchFamily="66" charset="0"/>
                </a:endParaRPr>
              </a:p>
              <a:p>
                <a:pPr>
                  <a:lnSpc>
                    <a:spcPct val="17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fr-FR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𝑍𝑛</m:t>
                        </m:r>
                      </m:e>
                      <m:sup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2+</m:t>
                        </m:r>
                      </m:sup>
                    </m:sSup>
                    <m:r>
                      <a:rPr lang="fr-FR" sz="3200" i="1">
                        <a:latin typeface="Cambria Math" panose="02040503050406030204" pitchFamily="18" charset="0"/>
                      </a:rPr>
                      <m:t>+4 </m:t>
                    </m:r>
                    <m:sSup>
                      <m:sSupPr>
                        <m:ctrlPr>
                          <a:rPr lang="fr-FR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𝑂𝐻</m:t>
                        </m:r>
                      </m:e>
                      <m:sup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fr-FR" sz="3200" i="1">
                        <a:latin typeface="Cambria Math" panose="02040503050406030204" pitchFamily="18" charset="0"/>
                      </a:rPr>
                      <m:t>⇄</m:t>
                    </m:r>
                    <m:sSup>
                      <m:sSupPr>
                        <m:ctrlPr>
                          <a:rPr lang="fr-FR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𝑍𝑛</m:t>
                        </m:r>
                        <m:sSub>
                          <m:sSubPr>
                            <m:ctrlPr>
                              <a:rPr lang="fr-FR" sz="3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𝑂𝐻</m:t>
                            </m:r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b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  <m:sup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2−</m:t>
                        </m:r>
                      </m:sup>
                    </m:sSup>
                  </m:oMath>
                </a14:m>
                <a:r>
                  <a:rPr lang="fr-FR" sz="3200" dirty="0">
                    <a:latin typeface="Comic Sans MS" panose="030F0702030302020204" pitchFamily="66" charset="0"/>
                  </a:rPr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fr-FR" sz="3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3200" i="1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begChr m:val="["/>
                            <m:endChr m:val="]"/>
                            <m:ctrlPr>
                              <a:rPr lang="fr-FR" sz="3200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fr-FR" sz="32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fr-FR" sz="3200" i="1">
                                    <a:latin typeface="Cambria Math" panose="02040503050406030204" pitchFamily="18" charset="0"/>
                                  </a:rPr>
                                  <m:t>𝑍𝑛</m:t>
                                </m:r>
                                <m:sSub>
                                  <m:sSubPr>
                                    <m:ctrlPr>
                                      <a:rPr lang="fr-FR" sz="32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32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3200" i="1">
                                        <a:latin typeface="Cambria Math" panose="02040503050406030204" pitchFamily="18" charset="0"/>
                                      </a:rPr>
                                      <m:t>𝑂𝐻</m:t>
                                    </m:r>
                                    <m:r>
                                      <a:rPr lang="fr-FR" sz="32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b>
                                    <m:r>
                                      <a:rPr lang="fr-FR" sz="3200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fr-FR" sz="3200" i="1">
                                    <a:latin typeface="Cambria Math" panose="02040503050406030204" pitchFamily="18" charset="0"/>
                                  </a:rPr>
                                  <m:t>2−</m:t>
                                </m:r>
                              </m:sup>
                            </m:sSup>
                          </m:e>
                        </m:d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fr-FR" sz="3200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fr-FR" sz="32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fr-FR" sz="3200" i="1">
                                    <a:latin typeface="Cambria Math" panose="02040503050406030204" pitchFamily="18" charset="0"/>
                                  </a:rPr>
                                  <m:t>𝑍𝑛</m:t>
                                </m:r>
                              </m:e>
                              <m:sup>
                                <m:r>
                                  <a:rPr lang="fr-FR" sz="3200" i="1">
                                    <a:latin typeface="Cambria Math" panose="02040503050406030204" pitchFamily="18" charset="0"/>
                                  </a:rPr>
                                  <m:t>2+</m:t>
                                </m:r>
                              </m:sup>
                            </m:sSup>
                          </m:e>
                        </m:d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∗</m:t>
                        </m:r>
                        <m:sSup>
                          <m:sSupPr>
                            <m:ctrlPr>
                              <a:rPr lang="fr-FR" sz="32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fr-FR" sz="3200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fr-FR" sz="32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sz="3200" i="1">
                                        <a:latin typeface="Cambria Math" panose="02040503050406030204" pitchFamily="18" charset="0"/>
                                      </a:rPr>
                                      <m:t>𝑂𝐻</m:t>
                                    </m:r>
                                  </m:e>
                                  <m:sup>
                                    <m:r>
                                      <a:rPr lang="fr-FR" sz="32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endParaRPr lang="fr-FR" sz="3200" dirty="0">
                  <a:latin typeface="Comic Sans MS" panose="030F0702030302020204" pitchFamily="66" charset="0"/>
                </a:endParaRPr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E6D7D152-C3BF-4BE6-9BC7-AA9A8FEA794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57200"/>
                <a:ext cx="10515600" cy="5719763"/>
              </a:xfrm>
              <a:blipFill>
                <a:blip r:embed="rId2"/>
                <a:stretch>
                  <a:fillRect l="-1217" t="-2239" r="-191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0624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DED15D2-A99D-4DEC-854B-F2F4E132CC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427703"/>
                <a:ext cx="10515600" cy="5749260"/>
              </a:xfrm>
            </p:spPr>
            <p:txBody>
              <a:bodyPr/>
              <a:lstStyle/>
              <a:p>
                <a:pPr marL="457200" lvl="1" indent="0">
                  <a:buNone/>
                </a:pPr>
                <a:r>
                  <a:rPr lang="fr-FR" sz="3200" b="1" dirty="0">
                    <a:latin typeface="Comic Sans MS" panose="030F0702030302020204" pitchFamily="66" charset="0"/>
                  </a:rPr>
                  <a:t>1.3 Constante de dissociation</a:t>
                </a:r>
                <a:endParaRPr lang="fr-FR" sz="3200" dirty="0">
                  <a:latin typeface="Comic Sans MS" panose="030F0702030302020204" pitchFamily="66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fr-FR" dirty="0"/>
                  <a:t>La réaction de dissociation du complexe a pour constante la constante de dissociation et notée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fr-F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dirty="0"/>
                  <a:t>.</a:t>
                </a:r>
                <a:endParaRPr lang="fr-FR" sz="2400" dirty="0"/>
              </a:p>
              <a:p>
                <a:pPr>
                  <a:lnSpc>
                    <a:spcPct val="150000"/>
                  </a:lnSpc>
                </a:pPr>
                <a:r>
                  <a:rPr lang="fr-FR" dirty="0"/>
                  <a:t>On définit le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𝑙𝑜𝑔</m:t>
                    </m:r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fr-FR">
                        <a:latin typeface="Cambria Math" panose="02040503050406030204" pitchFamily="18" charset="0"/>
                      </a:rPr>
                      <m:t>log</m:t>
                    </m:r>
                    <m:r>
                      <a:rPr lang="fr-FR">
                        <a:latin typeface="Cambria Math" panose="02040503050406030204" pitchFamily="18" charset="0"/>
                      </a:rPr>
                      <m:t>⁡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fr-FR" sz="2400" dirty="0"/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3DED15D2-A99D-4DEC-854B-F2F4E132CC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27703"/>
                <a:ext cx="10515600" cy="5749260"/>
              </a:xfrm>
              <a:blipFill>
                <a:blip r:embed="rId2"/>
                <a:stretch>
                  <a:fillRect l="-1043" t="-2227" r="-17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7659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294E6424-9E21-4E09-85BC-BC038EC22F2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60439" y="619432"/>
                <a:ext cx="11120284" cy="555753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fr-FR" sz="40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2. COMPLEXES SUCCESSIFS</a:t>
                </a:r>
              </a:p>
              <a:p>
                <a:pPr marL="0" indent="0">
                  <a:buNone/>
                </a:pPr>
                <a:r>
                  <a:rPr lang="fr-FR" sz="40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	</a:t>
                </a:r>
                <a:r>
                  <a:rPr lang="fr-FR" sz="3200" b="1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2.1 Constante de formation successive</a:t>
                </a:r>
                <a:endParaRPr lang="fr-FR" sz="3200" dirty="0">
                  <a:solidFill>
                    <a:srgbClr val="0070C0"/>
                  </a:solidFill>
                  <a:latin typeface="Comic Sans MS" panose="030F0702030302020204" pitchFamily="66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fr-FR" dirty="0">
                    <a:latin typeface="Comic Sans MS" panose="030F0702030302020204" pitchFamily="66" charset="0"/>
                  </a:rPr>
                  <a:t>Lorsqu’à une solution contenant l’ion central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</a:rPr>
                      <m:t>𝑀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dirty="0">
                    <a:latin typeface="Comic Sans MS" panose="030F0702030302020204" pitchFamily="66" charset="0"/>
                  </a:rPr>
                  <a:t>ou ajoute successivement le ligand L, il se forme successivement les complexes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</a:rPr>
                      <m:t>𝑀𝐿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</a:rPr>
                      <m:t>,…,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</a:rPr>
                      <m:t>, …,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fr-FR" dirty="0">
                    <a:latin typeface="Comic Sans MS" panose="030F0702030302020204" pitchFamily="66" charset="0"/>
                  </a:rPr>
                  <a:t> selon les équations-bilans</a:t>
                </a:r>
              </a:p>
              <a:p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</a:rPr>
                      <m:t>𝑀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𝐿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⇄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𝑀𝐿</m:t>
                    </m:r>
                  </m:oMath>
                </a14:m>
                <a:endParaRPr lang="fr-FR" dirty="0"/>
              </a:p>
              <a:p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</a:rPr>
                      <m:t>𝑀𝐿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𝐿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⇄</m:t>
                    </m:r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𝑀𝐿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fr-FR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𝑀𝐿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𝐿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⇄</m:t>
                    </m:r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𝑀𝐿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fr-FR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𝑀𝐿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𝐿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⇄</m:t>
                    </m:r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𝑀𝐿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fr-FR" dirty="0"/>
              </a:p>
              <a:p>
                <a:endParaRPr lang="fr-FR" dirty="0"/>
              </a:p>
              <a:p>
                <a:endParaRPr lang="fr-FR" dirty="0"/>
              </a:p>
              <a:p>
                <a:pPr>
                  <a:lnSpc>
                    <a:spcPct val="150000"/>
                  </a:lnSpc>
                </a:pPr>
                <a:endParaRPr lang="fr-FR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294E6424-9E21-4E09-85BC-BC038EC22F2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0439" y="619432"/>
                <a:ext cx="11120284" cy="5557531"/>
              </a:xfrm>
              <a:blipFill>
                <a:blip r:embed="rId2"/>
                <a:stretch>
                  <a:fillRect l="-1974" t="-3074" r="-27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xmlns="" id="{D06050F5-2E4E-44FD-9FCE-2941ACDD04A9}"/>
              </a:ext>
            </a:extLst>
          </p:cNvPr>
          <p:cNvCxnSpPr>
            <a:cxnSpLocks/>
          </p:cNvCxnSpPr>
          <p:nvPr/>
        </p:nvCxnSpPr>
        <p:spPr>
          <a:xfrm>
            <a:off x="560439" y="4955458"/>
            <a:ext cx="2743200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xmlns="" id="{EA423F26-C563-4EA9-B441-6F0C0CAEF9DE}"/>
              </a:ext>
            </a:extLst>
          </p:cNvPr>
          <p:cNvCxnSpPr>
            <a:cxnSpLocks/>
          </p:cNvCxnSpPr>
          <p:nvPr/>
        </p:nvCxnSpPr>
        <p:spPr>
          <a:xfrm>
            <a:off x="722671" y="5545394"/>
            <a:ext cx="2743200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9951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EC4395D0-ED53-4F92-8715-4D77577E0E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324465"/>
                <a:ext cx="10515600" cy="5852498"/>
              </a:xfrm>
            </p:spPr>
            <p:txBody>
              <a:bodyPr>
                <a:normAutofit fontScale="925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fr-FR" sz="3600" dirty="0">
                    <a:latin typeface="Comic Sans MS" panose="030F0702030302020204" pitchFamily="66" charset="0"/>
                  </a:rPr>
                  <a:t>Chacune de ces réactions peut être caractérisée par une constante d’équilibre particulière, appelée constante de formation successive, notée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3600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sz="36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fr-FR" sz="3600" i="1">
                            <a:latin typeface="Cambria Math" panose="02040503050406030204" pitchFamily="18" charset="0"/>
                          </a:rPr>
                          <m:t>𝑓𝑖</m:t>
                        </m:r>
                      </m:sub>
                    </m:sSub>
                  </m:oMath>
                </a14:m>
                <a:r>
                  <a:rPr lang="fr-FR" sz="3600" dirty="0">
                    <a:latin typeface="Comic Sans MS" panose="030F0702030302020204" pitchFamily="66" charset="0"/>
                  </a:rPr>
                  <a:t>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sz="3600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sz="36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fr-FR" sz="3600" i="1">
                            <a:latin typeface="Cambria Math" panose="02040503050406030204" pitchFamily="18" charset="0"/>
                          </a:rPr>
                          <m:t>𝑓𝑖</m:t>
                        </m:r>
                      </m:sub>
                    </m:sSub>
                    <m:r>
                      <a:rPr lang="fr-FR" sz="3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3600" i="1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fr-FR" sz="3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3600" i="1">
                                <a:latin typeface="Cambria Math" panose="02040503050406030204" pitchFamily="18" charset="0"/>
                              </a:rPr>
                              <m:t>𝑀𝐿</m:t>
                            </m:r>
                          </m:e>
                          <m:sub>
                            <m:r>
                              <a:rPr lang="fr-FR" sz="36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fr-FR" sz="3600" i="1">
                            <a:latin typeface="Cambria Math" panose="02040503050406030204" pitchFamily="18" charset="0"/>
                          </a:rPr>
                          <m:t>]</m:t>
                        </m:r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fr-FR" sz="36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fr-FR" sz="3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sz="3600" i="1">
                                    <a:latin typeface="Cambria Math" panose="02040503050406030204" pitchFamily="18" charset="0"/>
                                  </a:rPr>
                                  <m:t>𝑀𝐿</m:t>
                                </m:r>
                              </m:e>
                              <m:sub>
                                <m:r>
                                  <a:rPr lang="fr-FR" sz="36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fr-FR" sz="36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</m:e>
                        </m:d>
                        <m:r>
                          <a:rPr lang="fr-FR" sz="3600" i="1">
                            <a:latin typeface="Cambria Math" panose="02040503050406030204" pitchFamily="18" charset="0"/>
                          </a:rPr>
                          <m:t>∗[</m:t>
                        </m:r>
                        <m:r>
                          <a:rPr lang="fr-FR" sz="3600" i="1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fr-FR" sz="3600" i="1">
                            <a:latin typeface="Cambria Math" panose="02040503050406030204" pitchFamily="18" charset="0"/>
                          </a:rPr>
                          <m:t>]</m:t>
                        </m:r>
                      </m:den>
                    </m:f>
                  </m:oMath>
                </a14:m>
                <a:endParaRPr lang="fr-FR" sz="3600" dirty="0">
                  <a:latin typeface="Comic Sans MS" panose="030F0702030302020204" pitchFamily="66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fr-FR" sz="3600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sz="36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fr-FR" sz="36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fr-FR" sz="3600" i="1">
                        <a:latin typeface="Cambria Math" panose="02040503050406030204" pitchFamily="18" charset="0"/>
                      </a:rPr>
                      <m:t>𝑖𝑛𝑣𝑒𝑟𝑠𝑒</m:t>
                    </m:r>
                    <m:r>
                      <a:rPr lang="fr-FR" sz="3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600" i="1">
                        <a:latin typeface="Cambria Math" panose="02040503050406030204" pitchFamily="18" charset="0"/>
                      </a:rPr>
                      <m:t>𝑑𝑒</m:t>
                    </m:r>
                    <m:r>
                      <a:rPr lang="fr-FR" sz="3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600" i="1">
                        <a:latin typeface="Cambria Math" panose="02040503050406030204" pitchFamily="18" charset="0"/>
                      </a:rPr>
                      <m:t>𝑐𝑒𝑡𝑡𝑒</m:t>
                    </m:r>
                    <m:r>
                      <a:rPr lang="fr-FR" sz="3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600" i="1">
                        <a:latin typeface="Cambria Math" panose="02040503050406030204" pitchFamily="18" charset="0"/>
                      </a:rPr>
                      <m:t>𝑐𝑜𝑛𝑠𝑡𝑎𝑛𝑡𝑒</m:t>
                    </m:r>
                    <m:r>
                      <a:rPr lang="fr-FR" sz="3600" i="1">
                        <a:latin typeface="Cambria Math" panose="02040503050406030204" pitchFamily="18" charset="0"/>
                      </a:rPr>
                      <m:t>  </m:t>
                    </m:r>
                    <m:r>
                      <a:rPr lang="fr-FR" sz="3600" i="1">
                        <a:latin typeface="Cambria Math" panose="02040503050406030204" pitchFamily="18" charset="0"/>
                      </a:rPr>
                      <m:t>𝑒𝑠𝑡</m:t>
                    </m:r>
                    <m:r>
                      <a:rPr lang="fr-FR" sz="3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600" i="1">
                        <a:latin typeface="Cambria Math" panose="02040503050406030204" pitchFamily="18" charset="0"/>
                      </a:rPr>
                      <m:t>𝑎𝑝𝑝𝑒𝑙</m:t>
                    </m:r>
                    <m:r>
                      <a:rPr lang="fr-FR" sz="3600" i="1">
                        <a:latin typeface="Cambria Math" panose="02040503050406030204" pitchFamily="18" charset="0"/>
                      </a:rPr>
                      <m:t>é</m:t>
                    </m:r>
                    <m:r>
                      <a:rPr lang="fr-FR" sz="3600" i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fr-FR" sz="3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600" i="1">
                        <a:latin typeface="Cambria Math" panose="02040503050406030204" pitchFamily="18" charset="0"/>
                      </a:rPr>
                      <m:t>𝑐𝑜𝑛𝑠𝑡𝑎𝑛𝑡𝑒</m:t>
                    </m:r>
                    <m:r>
                      <a:rPr lang="fr-FR" sz="3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600" i="1">
                        <a:latin typeface="Cambria Math" panose="02040503050406030204" pitchFamily="18" charset="0"/>
                      </a:rPr>
                      <m:t>𝑑𝑒</m:t>
                    </m:r>
                    <m:r>
                      <a:rPr lang="fr-FR" sz="36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fr-FR" sz="3600" i="1" dirty="0">
                  <a:latin typeface="Comic Sans MS" panose="030F0702030302020204" pitchFamily="66" charset="0"/>
                </a:endParaRPr>
              </a:p>
              <a:p>
                <a14:m>
                  <m:oMath xmlns:m="http://schemas.openxmlformats.org/officeDocument/2006/math">
                    <m:r>
                      <a:rPr lang="fr-FR" sz="3600" i="1">
                        <a:latin typeface="Cambria Math" panose="02040503050406030204" pitchFamily="18" charset="0"/>
                      </a:rPr>
                      <m:t>𝑑𝑖𝑠𝑠𝑜𝑐𝑖𝑎𝑡𝑖𝑜𝑛</m:t>
                    </m:r>
                    <m:r>
                      <a:rPr lang="fr-FR" sz="3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600" i="1">
                        <a:latin typeface="Cambria Math" panose="02040503050406030204" pitchFamily="18" charset="0"/>
                      </a:rPr>
                      <m:t>𝑠𝑢𝑐𝑐𝑒𝑠𝑠𝑖𝑣𝑒</m:t>
                    </m:r>
                    <m:r>
                      <a:rPr lang="fr-FR" sz="3600" i="1">
                        <a:latin typeface="Cambria Math" panose="02040503050406030204" pitchFamily="18" charset="0"/>
                      </a:rPr>
                      <m:t> , </m:t>
                    </m:r>
                    <m:r>
                      <a:rPr lang="fr-FR" sz="3600" i="1">
                        <a:latin typeface="Cambria Math" panose="02040503050406030204" pitchFamily="18" charset="0"/>
                      </a:rPr>
                      <m:t>𝑛𝑜𝑡</m:t>
                    </m:r>
                    <m:r>
                      <a:rPr lang="fr-FR" sz="3600" i="1">
                        <a:latin typeface="Cambria Math" panose="02040503050406030204" pitchFamily="18" charset="0"/>
                      </a:rPr>
                      <m:t>é</m:t>
                    </m:r>
                    <m:r>
                      <a:rPr lang="fr-FR" sz="3600" i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fr-FR" sz="3600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fr-FR" sz="3600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sz="36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fr-FR" sz="3600" i="1">
                            <a:latin typeface="Cambria Math" panose="02040503050406030204" pitchFamily="18" charset="0"/>
                          </a:rPr>
                          <m:t>𝑑𝑖</m:t>
                        </m:r>
                      </m:sub>
                    </m:sSub>
                  </m:oMath>
                </a14:m>
                <a:endParaRPr lang="fr-FR" sz="3600" dirty="0">
                  <a:latin typeface="Comic Sans MS" panose="030F0702030302020204" pitchFamily="66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sz="3600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sz="36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fr-FR" sz="3600" i="1">
                            <a:latin typeface="Cambria Math" panose="02040503050406030204" pitchFamily="18" charset="0"/>
                          </a:rPr>
                          <m:t>𝑑𝑖</m:t>
                        </m:r>
                      </m:sub>
                    </m:sSub>
                    <m:r>
                      <a:rPr lang="fr-FR" sz="3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3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fr-FR" sz="3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3600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fr-FR" sz="3600" i="1">
                                <a:latin typeface="Cambria Math" panose="02040503050406030204" pitchFamily="18" charset="0"/>
                              </a:rPr>
                              <m:t>𝑓𝑖</m:t>
                            </m:r>
                          </m:sub>
                        </m:sSub>
                      </m:den>
                    </m:f>
                    <m:r>
                      <a:rPr lang="fr-FR" sz="3600" i="1">
                        <a:latin typeface="Cambria Math" panose="02040503050406030204" pitchFamily="18" charset="0"/>
                      </a:rPr>
                      <m:t>      </m:t>
                    </m:r>
                    <m:r>
                      <a:rPr lang="fr-FR" sz="3600" i="1">
                        <a:latin typeface="Cambria Math" panose="02040503050406030204" pitchFamily="18" charset="0"/>
                      </a:rPr>
                      <m:t>𝑒𝑡</m:t>
                    </m:r>
                    <m:r>
                      <a:rPr lang="fr-FR" sz="3600" i="1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fr-FR" sz="3600" i="1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fr-FR" sz="3600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sz="36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fr-FR" sz="3600" i="1">
                            <a:latin typeface="Cambria Math" panose="02040503050406030204" pitchFamily="18" charset="0"/>
                          </a:rPr>
                          <m:t>𝑑𝑖</m:t>
                        </m:r>
                      </m:sub>
                    </m:sSub>
                    <m:r>
                      <a:rPr lang="fr-FR" sz="3600" i="1">
                        <a:latin typeface="Cambria Math" panose="02040503050406030204" pitchFamily="18" charset="0"/>
                      </a:rPr>
                      <m:t>=−</m:t>
                    </m:r>
                    <m:func>
                      <m:funcPr>
                        <m:ctrlPr>
                          <a:rPr lang="fr-FR" sz="36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sz="360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sSub>
                          <m:sSubPr>
                            <m:ctrlPr>
                              <a:rPr lang="fr-FR" sz="3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3600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fr-FR" sz="3600" i="1">
                                <a:latin typeface="Cambria Math" panose="02040503050406030204" pitchFamily="18" charset="0"/>
                              </a:rPr>
                              <m:t>𝑑𝑖</m:t>
                            </m:r>
                          </m:sub>
                        </m:sSub>
                        <m:r>
                          <a:rPr lang="fr-FR" sz="3600" i="1"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func>
                    <m:func>
                      <m:funcPr>
                        <m:ctrlPr>
                          <a:rPr lang="fr-FR" sz="36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sz="360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sSub>
                          <m:sSubPr>
                            <m:ctrlPr>
                              <a:rPr lang="fr-FR" sz="3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sz="3600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fr-FR" sz="3600" i="1">
                                <a:latin typeface="Cambria Math" panose="02040503050406030204" pitchFamily="18" charset="0"/>
                              </a:rPr>
                              <m:t>𝑓𝑖</m:t>
                            </m:r>
                          </m:sub>
                        </m:sSub>
                      </m:e>
                    </m:func>
                  </m:oMath>
                </a14:m>
                <a:endParaRPr lang="fr-FR" dirty="0">
                  <a:latin typeface="Comic Sans MS" panose="030F0702030302020204" pitchFamily="66" charset="0"/>
                </a:endParaRPr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EC4395D0-ED53-4F92-8715-4D77577E0E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24465"/>
                <a:ext cx="10515600" cy="5852498"/>
              </a:xfrm>
              <a:blipFill>
                <a:blip r:embed="rId2"/>
                <a:stretch>
                  <a:fillRect l="-139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0464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9E1C9993-D89F-4CC6-8BD5-406EAA7AF9D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899652"/>
                <a:ext cx="10515600" cy="5277311"/>
              </a:xfrm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fr-FR" dirty="0">
                    <a:latin typeface="Comic Sans MS" panose="030F0702030302020204" pitchFamily="66" charset="0"/>
                  </a:rPr>
                  <a:t>Remarque : En additionnant les différentes réactions successives on obtient la réaction de formation du complexe :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</a:rPr>
                      <m:t>𝑀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𝑛𝐿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⇄</m:t>
                    </m:r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𝑀𝐿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fr-FR" dirty="0">
                    <a:latin typeface="Comic Sans MS" panose="030F0702030302020204" pitchFamily="66" charset="0"/>
                  </a:rPr>
                  <a:t> de constante de formation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fr-FR" dirty="0">
                    <a:latin typeface="Comic Sans MS" panose="030F0702030302020204" pitchFamily="66" charset="0"/>
                  </a:rPr>
                  <a:t>.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</a:rPr>
                      <m:t>∗…..∗</m:t>
                    </m:r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𝑓𝑛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</a:rPr>
                      <m:t>      </m:t>
                    </m:r>
                  </m:oMath>
                </a14:m>
                <a:endParaRPr lang="fr-FR" i="1" dirty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</a:rPr>
                      <m:t>𝑙𝑜𝑔</m:t>
                    </m:r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𝑙𝑜𝑔</m:t>
                    </m:r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𝑙𝑜𝑔</m:t>
                    </m:r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</a:rPr>
                      <m:t>+…+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𝑙𝑜𝑔</m:t>
                    </m:r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𝑓𝑛</m:t>
                        </m:r>
                      </m:sub>
                    </m:sSub>
                  </m:oMath>
                </a14:m>
                <a:endParaRPr lang="fr-FR" dirty="0">
                  <a:latin typeface="Comic Sans MS" panose="030F0702030302020204" pitchFamily="66" charset="0"/>
                </a:endParaRPr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9E1C9993-D89F-4CC6-8BD5-406EAA7AF9D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99652"/>
                <a:ext cx="10515600" cy="5277311"/>
              </a:xfrm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36821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584</Words>
  <Application>Microsoft Office PowerPoint</Application>
  <PresentationFormat>Personnalisé</PresentationFormat>
  <Paragraphs>71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EQUILIBRES DE COMPLEXATION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EQUILIBRES DE COMPLEXATION</dc:title>
  <dc:creator>daniel diallo</dc:creator>
  <cp:lastModifiedBy>LENOVO PC</cp:lastModifiedBy>
  <cp:revision>13</cp:revision>
  <dcterms:created xsi:type="dcterms:W3CDTF">2018-12-06T07:51:28Z</dcterms:created>
  <dcterms:modified xsi:type="dcterms:W3CDTF">2021-11-24T21:46:42Z</dcterms:modified>
</cp:coreProperties>
</file>